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 id="2147483804" r:id="rId2"/>
  </p:sldMasterIdLst>
  <p:notesMasterIdLst>
    <p:notesMasterId r:id="rId37"/>
  </p:notesMasterIdLst>
  <p:handoutMasterIdLst>
    <p:handoutMasterId r:id="rId38"/>
  </p:handoutMasterIdLst>
  <p:sldIdLst>
    <p:sldId id="434" r:id="rId3"/>
    <p:sldId id="481" r:id="rId4"/>
    <p:sldId id="435" r:id="rId5"/>
    <p:sldId id="491" r:id="rId6"/>
    <p:sldId id="489" r:id="rId7"/>
    <p:sldId id="492" r:id="rId8"/>
    <p:sldId id="490" r:id="rId9"/>
    <p:sldId id="493" r:id="rId10"/>
    <p:sldId id="494" r:id="rId11"/>
    <p:sldId id="495" r:id="rId12"/>
    <p:sldId id="480" r:id="rId13"/>
    <p:sldId id="497" r:id="rId14"/>
    <p:sldId id="496" r:id="rId15"/>
    <p:sldId id="482" r:id="rId16"/>
    <p:sldId id="510" r:id="rId17"/>
    <p:sldId id="498" r:id="rId18"/>
    <p:sldId id="499" r:id="rId19"/>
    <p:sldId id="500" r:id="rId20"/>
    <p:sldId id="501" r:id="rId21"/>
    <p:sldId id="502" r:id="rId22"/>
    <p:sldId id="477" r:id="rId23"/>
    <p:sldId id="478" r:id="rId24"/>
    <p:sldId id="479" r:id="rId25"/>
    <p:sldId id="503" r:id="rId26"/>
    <p:sldId id="504" r:id="rId27"/>
    <p:sldId id="488" r:id="rId28"/>
    <p:sldId id="508" r:id="rId29"/>
    <p:sldId id="509" r:id="rId30"/>
    <p:sldId id="483" r:id="rId31"/>
    <p:sldId id="505" r:id="rId32"/>
    <p:sldId id="506" r:id="rId33"/>
    <p:sldId id="511" r:id="rId34"/>
    <p:sldId id="484" r:id="rId35"/>
    <p:sldId id="507" r:id="rId36"/>
  </p:sldIdLst>
  <p:sldSz cx="9144000" cy="6858000" type="screen4x3"/>
  <p:notesSz cx="9926638" cy="6858000"/>
  <p:defaultTextStyle>
    <a:defPPr>
      <a:defRPr lang="cs-CZ"/>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61">
          <p15:clr>
            <a:srgbClr val="A4A3A4"/>
          </p15:clr>
        </p15:guide>
        <p15:guide id="2" pos="312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2BC5"/>
    <a:srgbClr val="FF5050"/>
    <a:srgbClr val="14DCC4"/>
    <a:srgbClr val="39C4F5"/>
    <a:srgbClr val="AFD2EF"/>
    <a:srgbClr val="A1FDF4"/>
    <a:srgbClr val="A5D1F9"/>
    <a:srgbClr val="A5F9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47" autoAdjust="0"/>
    <p:restoredTop sz="86403" autoAdjust="0"/>
  </p:normalViewPr>
  <p:slideViewPr>
    <p:cSldViewPr>
      <p:cViewPr varScale="1">
        <p:scale>
          <a:sx n="74" d="100"/>
          <a:sy n="74" d="100"/>
        </p:scale>
        <p:origin x="1172"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49" d="100"/>
          <a:sy n="49" d="100"/>
        </p:scale>
        <p:origin x="-2928" y="-108"/>
      </p:cViewPr>
      <p:guideLst>
        <p:guide orient="horz" pos="2161"/>
        <p:guide pos="3127"/>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4300538" cy="342900"/>
          </a:xfrm>
          <a:prstGeom prst="rect">
            <a:avLst/>
          </a:prstGeom>
          <a:noFill/>
          <a:ln>
            <a:noFill/>
          </a:ln>
        </p:spPr>
        <p:txBody>
          <a:bodyPr vert="horz" wrap="square" lIns="95929" tIns="47964" rIns="95929" bIns="47964" numCol="1" anchor="t" anchorCtr="0" compatLnSpc="1">
            <a:prstTxWarp prst="textNoShape">
              <a:avLst/>
            </a:prstTxWarp>
          </a:bodyPr>
          <a:lstStyle>
            <a:lvl1pPr defTabSz="959396">
              <a:defRPr sz="1300">
                <a:cs typeface="+mn-cs"/>
              </a:defRPr>
            </a:lvl1pPr>
          </a:lstStyle>
          <a:p>
            <a:pPr>
              <a:defRPr/>
            </a:pPr>
            <a:endParaRPr lang="cs-CZ"/>
          </a:p>
        </p:txBody>
      </p:sp>
      <p:sp>
        <p:nvSpPr>
          <p:cNvPr id="16387" name="Rectangle 3"/>
          <p:cNvSpPr>
            <a:spLocks noGrp="1" noChangeArrowheads="1"/>
          </p:cNvSpPr>
          <p:nvPr>
            <p:ph type="dt" sz="quarter" idx="1"/>
          </p:nvPr>
        </p:nvSpPr>
        <p:spPr bwMode="auto">
          <a:xfrm>
            <a:off x="5622925" y="0"/>
            <a:ext cx="4302125" cy="342900"/>
          </a:xfrm>
          <a:prstGeom prst="rect">
            <a:avLst/>
          </a:prstGeom>
          <a:noFill/>
          <a:ln>
            <a:noFill/>
          </a:ln>
        </p:spPr>
        <p:txBody>
          <a:bodyPr vert="horz" wrap="square" lIns="95929" tIns="47964" rIns="95929" bIns="47964" numCol="1" anchor="t" anchorCtr="0" compatLnSpc="1">
            <a:prstTxWarp prst="textNoShape">
              <a:avLst/>
            </a:prstTxWarp>
          </a:bodyPr>
          <a:lstStyle>
            <a:lvl1pPr algn="r" defTabSz="959396">
              <a:defRPr sz="1300">
                <a:cs typeface="+mn-cs"/>
              </a:defRPr>
            </a:lvl1pPr>
          </a:lstStyle>
          <a:p>
            <a:pPr>
              <a:defRPr/>
            </a:pPr>
            <a:endParaRPr lang="cs-CZ"/>
          </a:p>
        </p:txBody>
      </p:sp>
      <p:sp>
        <p:nvSpPr>
          <p:cNvPr id="16388" name="Rectangle 4"/>
          <p:cNvSpPr>
            <a:spLocks noGrp="1" noChangeArrowheads="1"/>
          </p:cNvSpPr>
          <p:nvPr>
            <p:ph type="ftr" sz="quarter" idx="2"/>
          </p:nvPr>
        </p:nvSpPr>
        <p:spPr bwMode="auto">
          <a:xfrm>
            <a:off x="0" y="6513513"/>
            <a:ext cx="4300538" cy="342900"/>
          </a:xfrm>
          <a:prstGeom prst="rect">
            <a:avLst/>
          </a:prstGeom>
          <a:noFill/>
          <a:ln>
            <a:noFill/>
          </a:ln>
        </p:spPr>
        <p:txBody>
          <a:bodyPr vert="horz" wrap="square" lIns="95929" tIns="47964" rIns="95929" bIns="47964" numCol="1" anchor="b" anchorCtr="0" compatLnSpc="1">
            <a:prstTxWarp prst="textNoShape">
              <a:avLst/>
            </a:prstTxWarp>
          </a:bodyPr>
          <a:lstStyle>
            <a:lvl1pPr defTabSz="959396">
              <a:defRPr sz="1300">
                <a:cs typeface="+mn-cs"/>
              </a:defRPr>
            </a:lvl1pPr>
          </a:lstStyle>
          <a:p>
            <a:pPr>
              <a:defRPr/>
            </a:pPr>
            <a:endParaRPr lang="cs-CZ"/>
          </a:p>
        </p:txBody>
      </p:sp>
      <p:sp>
        <p:nvSpPr>
          <p:cNvPr id="16389" name="Rectangle 5"/>
          <p:cNvSpPr>
            <a:spLocks noGrp="1" noChangeArrowheads="1"/>
          </p:cNvSpPr>
          <p:nvPr>
            <p:ph type="sldNum" sz="quarter" idx="3"/>
          </p:nvPr>
        </p:nvSpPr>
        <p:spPr bwMode="auto">
          <a:xfrm>
            <a:off x="5622925" y="6513513"/>
            <a:ext cx="4302125" cy="342900"/>
          </a:xfrm>
          <a:prstGeom prst="rect">
            <a:avLst/>
          </a:prstGeom>
          <a:noFill/>
          <a:ln>
            <a:noFill/>
          </a:ln>
        </p:spPr>
        <p:txBody>
          <a:bodyPr vert="horz" wrap="square" lIns="95929" tIns="47964" rIns="95929" bIns="47964" numCol="1" anchor="b" anchorCtr="0" compatLnSpc="1">
            <a:prstTxWarp prst="textNoShape">
              <a:avLst/>
            </a:prstTxWarp>
          </a:bodyPr>
          <a:lstStyle>
            <a:lvl1pPr algn="r" defTabSz="959396">
              <a:defRPr sz="1300">
                <a:cs typeface="+mn-cs"/>
              </a:defRPr>
            </a:lvl1pPr>
          </a:lstStyle>
          <a:p>
            <a:pPr>
              <a:defRPr/>
            </a:pPr>
            <a:fld id="{B9474A39-DDAD-48C7-9A3B-5DF13686C31A}" type="slidenum">
              <a:rPr lang="cs-CZ"/>
              <a:pPr>
                <a:defRPr/>
              </a:pPr>
              <a:t>‹#›</a:t>
            </a:fld>
            <a:endParaRPr lang="cs-CZ"/>
          </a:p>
        </p:txBody>
      </p:sp>
    </p:spTree>
    <p:extLst>
      <p:ext uri="{BB962C8B-B14F-4D97-AF65-F5344CB8AC3E}">
        <p14:creationId xmlns:p14="http://schemas.microsoft.com/office/powerpoint/2010/main" val="15567815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4300538" cy="342900"/>
          </a:xfrm>
          <a:prstGeom prst="rect">
            <a:avLst/>
          </a:prstGeom>
          <a:noFill/>
          <a:ln>
            <a:noFill/>
          </a:ln>
        </p:spPr>
        <p:txBody>
          <a:bodyPr vert="horz" wrap="square" lIns="95929" tIns="47964" rIns="95929" bIns="47964" numCol="1" anchor="t" anchorCtr="0" compatLnSpc="1">
            <a:prstTxWarp prst="textNoShape">
              <a:avLst/>
            </a:prstTxWarp>
          </a:bodyPr>
          <a:lstStyle>
            <a:lvl1pPr defTabSz="959396">
              <a:defRPr sz="1300">
                <a:cs typeface="+mn-cs"/>
              </a:defRPr>
            </a:lvl1pPr>
          </a:lstStyle>
          <a:p>
            <a:pPr>
              <a:defRPr/>
            </a:pPr>
            <a:endParaRPr lang="cs-CZ"/>
          </a:p>
        </p:txBody>
      </p:sp>
      <p:sp>
        <p:nvSpPr>
          <p:cNvPr id="12291" name="Rectangle 3"/>
          <p:cNvSpPr>
            <a:spLocks noGrp="1" noChangeArrowheads="1"/>
          </p:cNvSpPr>
          <p:nvPr>
            <p:ph type="dt" idx="1"/>
          </p:nvPr>
        </p:nvSpPr>
        <p:spPr bwMode="auto">
          <a:xfrm>
            <a:off x="5622925" y="0"/>
            <a:ext cx="4302125" cy="342900"/>
          </a:xfrm>
          <a:prstGeom prst="rect">
            <a:avLst/>
          </a:prstGeom>
          <a:noFill/>
          <a:ln>
            <a:noFill/>
          </a:ln>
        </p:spPr>
        <p:txBody>
          <a:bodyPr vert="horz" wrap="square" lIns="95929" tIns="47964" rIns="95929" bIns="47964" numCol="1" anchor="t" anchorCtr="0" compatLnSpc="1">
            <a:prstTxWarp prst="textNoShape">
              <a:avLst/>
            </a:prstTxWarp>
          </a:bodyPr>
          <a:lstStyle>
            <a:lvl1pPr algn="r" defTabSz="959396">
              <a:defRPr sz="1300">
                <a:cs typeface="+mn-cs"/>
              </a:defRPr>
            </a:lvl1pPr>
          </a:lstStyle>
          <a:p>
            <a:pPr>
              <a:defRPr/>
            </a:pPr>
            <a:endParaRPr lang="cs-CZ"/>
          </a:p>
        </p:txBody>
      </p:sp>
      <p:sp>
        <p:nvSpPr>
          <p:cNvPr id="37892" name="Rectangle 4"/>
          <p:cNvSpPr>
            <a:spLocks noGrp="1" noRot="1" noChangeAspect="1" noChangeArrowheads="1" noTextEdit="1"/>
          </p:cNvSpPr>
          <p:nvPr>
            <p:ph type="sldImg" idx="2"/>
          </p:nvPr>
        </p:nvSpPr>
        <p:spPr bwMode="auto">
          <a:xfrm>
            <a:off x="3248025" y="514350"/>
            <a:ext cx="3430588" cy="2571750"/>
          </a:xfrm>
          <a:prstGeom prst="rect">
            <a:avLst/>
          </a:prstGeom>
          <a:noFill/>
          <a:ln w="9525">
            <a:solidFill>
              <a:srgbClr val="000000"/>
            </a:solidFill>
            <a:miter lim="800000"/>
            <a:headEnd/>
            <a:tailEnd/>
          </a:ln>
        </p:spPr>
      </p:sp>
      <p:sp>
        <p:nvSpPr>
          <p:cNvPr id="12293" name="Rectangle 5"/>
          <p:cNvSpPr>
            <a:spLocks noGrp="1" noChangeArrowheads="1"/>
          </p:cNvSpPr>
          <p:nvPr>
            <p:ph type="body" sz="quarter" idx="3"/>
          </p:nvPr>
        </p:nvSpPr>
        <p:spPr bwMode="auto">
          <a:xfrm>
            <a:off x="993775" y="3257550"/>
            <a:ext cx="7939088" cy="3086100"/>
          </a:xfrm>
          <a:prstGeom prst="rect">
            <a:avLst/>
          </a:prstGeom>
          <a:noFill/>
          <a:ln>
            <a:noFill/>
          </a:ln>
        </p:spPr>
        <p:txBody>
          <a:bodyPr vert="horz" wrap="square" lIns="95929" tIns="47964" rIns="95929" bIns="47964" numCol="1" anchor="t" anchorCtr="0" compatLnSpc="1">
            <a:prstTxWarp prst="textNoShape">
              <a:avLst/>
            </a:prstTxWarp>
          </a:bodyPr>
          <a:lstStyle/>
          <a:p>
            <a:pPr lvl="0"/>
            <a:r>
              <a:rPr lang="cs-CZ" noProof="0"/>
              <a:t>Klepnutím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12294" name="Rectangle 6"/>
          <p:cNvSpPr>
            <a:spLocks noGrp="1" noChangeArrowheads="1"/>
          </p:cNvSpPr>
          <p:nvPr>
            <p:ph type="ftr" sz="quarter" idx="4"/>
          </p:nvPr>
        </p:nvSpPr>
        <p:spPr bwMode="auto">
          <a:xfrm>
            <a:off x="0" y="6513513"/>
            <a:ext cx="4300538" cy="342900"/>
          </a:xfrm>
          <a:prstGeom prst="rect">
            <a:avLst/>
          </a:prstGeom>
          <a:noFill/>
          <a:ln>
            <a:noFill/>
          </a:ln>
        </p:spPr>
        <p:txBody>
          <a:bodyPr vert="horz" wrap="square" lIns="95929" tIns="47964" rIns="95929" bIns="47964" numCol="1" anchor="b" anchorCtr="0" compatLnSpc="1">
            <a:prstTxWarp prst="textNoShape">
              <a:avLst/>
            </a:prstTxWarp>
          </a:bodyPr>
          <a:lstStyle>
            <a:lvl1pPr defTabSz="959396">
              <a:defRPr sz="1300">
                <a:cs typeface="+mn-cs"/>
              </a:defRPr>
            </a:lvl1pPr>
          </a:lstStyle>
          <a:p>
            <a:pPr>
              <a:defRPr/>
            </a:pPr>
            <a:endParaRPr lang="cs-CZ"/>
          </a:p>
        </p:txBody>
      </p:sp>
      <p:sp>
        <p:nvSpPr>
          <p:cNvPr id="12295" name="Rectangle 7"/>
          <p:cNvSpPr>
            <a:spLocks noGrp="1" noChangeArrowheads="1"/>
          </p:cNvSpPr>
          <p:nvPr>
            <p:ph type="sldNum" sz="quarter" idx="5"/>
          </p:nvPr>
        </p:nvSpPr>
        <p:spPr bwMode="auto">
          <a:xfrm>
            <a:off x="5622925" y="6513513"/>
            <a:ext cx="4302125" cy="342900"/>
          </a:xfrm>
          <a:prstGeom prst="rect">
            <a:avLst/>
          </a:prstGeom>
          <a:noFill/>
          <a:ln>
            <a:noFill/>
          </a:ln>
        </p:spPr>
        <p:txBody>
          <a:bodyPr vert="horz" wrap="square" lIns="95929" tIns="47964" rIns="95929" bIns="47964" numCol="1" anchor="b" anchorCtr="0" compatLnSpc="1">
            <a:prstTxWarp prst="textNoShape">
              <a:avLst/>
            </a:prstTxWarp>
          </a:bodyPr>
          <a:lstStyle>
            <a:lvl1pPr algn="r" defTabSz="959396">
              <a:defRPr sz="1300">
                <a:cs typeface="+mn-cs"/>
              </a:defRPr>
            </a:lvl1pPr>
          </a:lstStyle>
          <a:p>
            <a:pPr>
              <a:defRPr/>
            </a:pPr>
            <a:fld id="{B574CAA9-7E58-4592-8426-5507DED46530}" type="slidenum">
              <a:rPr lang="cs-CZ"/>
              <a:pPr>
                <a:defRPr/>
              </a:pPr>
              <a:t>‹#›</a:t>
            </a:fld>
            <a:endParaRPr lang="cs-CZ"/>
          </a:p>
        </p:txBody>
      </p:sp>
    </p:spTree>
    <p:extLst>
      <p:ext uri="{BB962C8B-B14F-4D97-AF65-F5344CB8AC3E}">
        <p14:creationId xmlns:p14="http://schemas.microsoft.com/office/powerpoint/2010/main" val="32582508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9"/>
          <p:cNvSpPr>
            <a:spLocks noGrp="1" noChangeArrowheads="1"/>
          </p:cNvSpPr>
          <p:nvPr>
            <p:ph type="sldNum" sz="quarter" idx="5"/>
          </p:nvPr>
        </p:nvSpPr>
        <p:spPr>
          <a:noFill/>
          <a:ln>
            <a:miter lim="800000"/>
            <a:headEnd/>
            <a:tailEnd/>
          </a:ln>
        </p:spPr>
        <p:txBody>
          <a:bodyPr/>
          <a:lstStyle/>
          <a:p>
            <a:pPr defTabSz="958850">
              <a:tabLst>
                <a:tab pos="0" algn="l"/>
                <a:tab pos="463550" algn="l"/>
                <a:tab pos="927100" algn="l"/>
                <a:tab pos="1390650" algn="l"/>
                <a:tab pos="1854200" algn="l"/>
                <a:tab pos="2317750" algn="l"/>
                <a:tab pos="2781300" algn="l"/>
                <a:tab pos="3244850" algn="l"/>
                <a:tab pos="3708400" algn="l"/>
                <a:tab pos="4171950" algn="l"/>
                <a:tab pos="4635500" algn="l"/>
                <a:tab pos="5099050" algn="l"/>
                <a:tab pos="5562600" algn="l"/>
                <a:tab pos="6026150" algn="l"/>
                <a:tab pos="6489700" algn="l"/>
                <a:tab pos="6953250" algn="l"/>
                <a:tab pos="7416800" algn="l"/>
                <a:tab pos="7880350" algn="l"/>
                <a:tab pos="8343900" algn="l"/>
                <a:tab pos="8807450" algn="l"/>
                <a:tab pos="9271000" algn="l"/>
              </a:tabLst>
            </a:pPr>
            <a:fld id="{04946A83-9282-40E4-8646-B447467BEB78}" type="slidenum">
              <a:rPr lang="cs-CZ" sz="1200" smtClean="0">
                <a:solidFill>
                  <a:srgbClr val="000000"/>
                </a:solidFill>
                <a:latin typeface="Times New Roman" pitchFamily="18" charset="0"/>
                <a:ea typeface="DejaVu Sans"/>
                <a:cs typeface="DejaVu Sans"/>
              </a:rPr>
              <a:pPr defTabSz="958850">
                <a:tabLst>
                  <a:tab pos="0" algn="l"/>
                  <a:tab pos="463550" algn="l"/>
                  <a:tab pos="927100" algn="l"/>
                  <a:tab pos="1390650" algn="l"/>
                  <a:tab pos="1854200" algn="l"/>
                  <a:tab pos="2317750" algn="l"/>
                  <a:tab pos="2781300" algn="l"/>
                  <a:tab pos="3244850" algn="l"/>
                  <a:tab pos="3708400" algn="l"/>
                  <a:tab pos="4171950" algn="l"/>
                  <a:tab pos="4635500" algn="l"/>
                  <a:tab pos="5099050" algn="l"/>
                  <a:tab pos="5562600" algn="l"/>
                  <a:tab pos="6026150" algn="l"/>
                  <a:tab pos="6489700" algn="l"/>
                  <a:tab pos="6953250" algn="l"/>
                  <a:tab pos="7416800" algn="l"/>
                  <a:tab pos="7880350" algn="l"/>
                  <a:tab pos="8343900" algn="l"/>
                  <a:tab pos="8807450" algn="l"/>
                  <a:tab pos="9271000" algn="l"/>
                </a:tabLst>
              </a:pPr>
              <a:t>1</a:t>
            </a:fld>
            <a:endParaRPr lang="cs-CZ" sz="1200">
              <a:solidFill>
                <a:srgbClr val="000000"/>
              </a:solidFill>
              <a:latin typeface="Times New Roman" pitchFamily="18" charset="0"/>
              <a:ea typeface="DejaVu Sans"/>
              <a:cs typeface="DejaVu Sans"/>
            </a:endParaRPr>
          </a:p>
        </p:txBody>
      </p:sp>
      <p:sp>
        <p:nvSpPr>
          <p:cNvPr id="40963" name="Rectangle 1"/>
          <p:cNvSpPr>
            <a:spLocks noGrp="1" noRot="1" noChangeAspect="1" noChangeArrowheads="1" noTextEdit="1"/>
          </p:cNvSpPr>
          <p:nvPr>
            <p:ph type="sldImg"/>
          </p:nvPr>
        </p:nvSpPr>
        <p:spPr>
          <a:xfrm>
            <a:off x="3251200" y="514350"/>
            <a:ext cx="3430588" cy="2571750"/>
          </a:xfrm>
          <a:solidFill>
            <a:srgbClr val="FFFFFF"/>
          </a:solidFill>
          <a:ln/>
        </p:spPr>
      </p:sp>
      <p:sp>
        <p:nvSpPr>
          <p:cNvPr id="40964" name="Rectangle 2"/>
          <p:cNvSpPr>
            <a:spLocks noGrp="1" noChangeArrowheads="1"/>
          </p:cNvSpPr>
          <p:nvPr>
            <p:ph type="body" idx="1"/>
          </p:nvPr>
        </p:nvSpPr>
        <p:spPr>
          <a:xfrm>
            <a:off x="993775" y="3255963"/>
            <a:ext cx="7942263" cy="3086100"/>
          </a:xfrm>
          <a:noFill/>
        </p:spPr>
        <p:txBody>
          <a:bodyPr wrap="none" anchor="ctr"/>
          <a:lstStyle/>
          <a:p>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a:t>
            </a:fld>
            <a:endParaRPr lang="cs-CZ">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3</a:t>
            </a:fld>
            <a:endParaRPr lang="cs-CZ">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49060-7ABA-872D-24BA-591FB705E5DA}"/>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6C92DCC2-9628-BB21-6E5D-786487DF2D03}"/>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074E5418-D189-398F-E4FB-8A3D68ED73D4}"/>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10BB2446-66FD-31F7-BDE9-2D06FD5ACBEE}"/>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4</a:t>
            </a:fld>
            <a:endParaRPr lang="cs-CZ">
              <a:cs typeface="Arial" charset="0"/>
            </a:endParaRPr>
          </a:p>
        </p:txBody>
      </p:sp>
    </p:spTree>
    <p:extLst>
      <p:ext uri="{BB962C8B-B14F-4D97-AF65-F5344CB8AC3E}">
        <p14:creationId xmlns:p14="http://schemas.microsoft.com/office/powerpoint/2010/main" val="2382068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2D7DD-6114-14CE-DAA3-5C48D19A1645}"/>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945F30E3-77D3-FC5C-DB06-2288223AA4CC}"/>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AF3E61BE-10C0-2A69-72E7-E0E5AC8F3D5C}"/>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D0E019F2-C06F-0AF1-66CC-408AEBE70789}"/>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5</a:t>
            </a:fld>
            <a:endParaRPr lang="cs-CZ">
              <a:cs typeface="Arial" charset="0"/>
            </a:endParaRPr>
          </a:p>
        </p:txBody>
      </p:sp>
    </p:spTree>
    <p:extLst>
      <p:ext uri="{BB962C8B-B14F-4D97-AF65-F5344CB8AC3E}">
        <p14:creationId xmlns:p14="http://schemas.microsoft.com/office/powerpoint/2010/main" val="3699304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6A3FE-1F92-2280-2BEA-A8CE8EDBC340}"/>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3AA9ACBF-8D15-7033-DCE6-2B3355E430BB}"/>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0DC12749-2476-C140-E799-F9A867B83B9E}"/>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26ED8BC8-954F-CA19-6FD8-6A5BAB215321}"/>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6</a:t>
            </a:fld>
            <a:endParaRPr lang="cs-CZ">
              <a:cs typeface="Arial" charset="0"/>
            </a:endParaRPr>
          </a:p>
        </p:txBody>
      </p:sp>
    </p:spTree>
    <p:extLst>
      <p:ext uri="{BB962C8B-B14F-4D97-AF65-F5344CB8AC3E}">
        <p14:creationId xmlns:p14="http://schemas.microsoft.com/office/powerpoint/2010/main" val="4216130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E968B-BDC1-87B8-9638-E20A98EA8AF1}"/>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2F30101B-BDAE-5741-DCCE-7509582CED03}"/>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012B28AA-CFA0-DCA7-7FEB-FC1608644721}"/>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7055CAAB-856D-FDDF-CD62-656A7651359A}"/>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7</a:t>
            </a:fld>
            <a:endParaRPr lang="cs-CZ">
              <a:cs typeface="Arial" charset="0"/>
            </a:endParaRPr>
          </a:p>
        </p:txBody>
      </p:sp>
    </p:spTree>
    <p:extLst>
      <p:ext uri="{BB962C8B-B14F-4D97-AF65-F5344CB8AC3E}">
        <p14:creationId xmlns:p14="http://schemas.microsoft.com/office/powerpoint/2010/main" val="3440043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D039D-1FDF-EC21-C8A1-539944E4C5C1}"/>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02E21C10-898C-3208-413B-60BAEF1FCE1A}"/>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092AC1F8-1C30-E3BC-354F-B8C0FE53DA30}"/>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E03CF695-7940-C88D-6EDE-6255F9B901C4}"/>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8</a:t>
            </a:fld>
            <a:endParaRPr lang="cs-CZ">
              <a:cs typeface="Arial" charset="0"/>
            </a:endParaRPr>
          </a:p>
        </p:txBody>
      </p:sp>
    </p:spTree>
    <p:extLst>
      <p:ext uri="{BB962C8B-B14F-4D97-AF65-F5344CB8AC3E}">
        <p14:creationId xmlns:p14="http://schemas.microsoft.com/office/powerpoint/2010/main" val="2463593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9</a:t>
            </a:fld>
            <a:endParaRPr lang="cs-CZ">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50DD9-D659-8F77-5152-A92F24EA6476}"/>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21A4F58F-72AF-A1D2-9EB3-249F699DF494}"/>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3756F68C-CBDE-B8B8-75E2-C6CD7E785034}"/>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EF275476-180A-60B4-6901-C7F3FCA09526}"/>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10</a:t>
            </a:fld>
            <a:endParaRPr lang="cs-CZ">
              <a:cs typeface="Arial" charset="0"/>
            </a:endParaRPr>
          </a:p>
        </p:txBody>
      </p:sp>
    </p:spTree>
    <p:extLst>
      <p:ext uri="{BB962C8B-B14F-4D97-AF65-F5344CB8AC3E}">
        <p14:creationId xmlns:p14="http://schemas.microsoft.com/office/powerpoint/2010/main" val="22367849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11</a:t>
            </a:fld>
            <a:endParaRPr lang="cs-CZ">
              <a:cs typeface="Arial" charset="0"/>
            </a:endParaRPr>
          </a:p>
        </p:txBody>
      </p:sp>
    </p:spTree>
    <p:extLst>
      <p:ext uri="{BB962C8B-B14F-4D97-AF65-F5344CB8AC3E}">
        <p14:creationId xmlns:p14="http://schemas.microsoft.com/office/powerpoint/2010/main" val="22078450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94D35-3200-2DFB-C778-F99FC2158D28}"/>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9815639A-9F70-B9EC-CFC1-B4BEC677B408}"/>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61190D04-70AA-FB4A-02D7-356238584021}"/>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EB08A6B7-39F3-A0EC-3FAD-3553CDDB7843}"/>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12</a:t>
            </a:fld>
            <a:endParaRPr lang="cs-CZ">
              <a:cs typeface="Arial" charset="0"/>
            </a:endParaRPr>
          </a:p>
        </p:txBody>
      </p:sp>
    </p:spTree>
    <p:extLst>
      <p:ext uri="{BB962C8B-B14F-4D97-AF65-F5344CB8AC3E}">
        <p14:creationId xmlns:p14="http://schemas.microsoft.com/office/powerpoint/2010/main" val="4142740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F784B-FF1E-E9D1-EA1B-47AEA01EEDA4}"/>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A1118093-910F-8E60-87EE-0231140F64A7}"/>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D68C0CDE-0E70-5837-7817-608D24C6EB0B}"/>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9B091ABC-3850-E340-D6B4-7D0388D2D9F9}"/>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13</a:t>
            </a:fld>
            <a:endParaRPr lang="cs-CZ">
              <a:cs typeface="Arial" charset="0"/>
            </a:endParaRPr>
          </a:p>
        </p:txBody>
      </p:sp>
    </p:spTree>
    <p:extLst>
      <p:ext uri="{BB962C8B-B14F-4D97-AF65-F5344CB8AC3E}">
        <p14:creationId xmlns:p14="http://schemas.microsoft.com/office/powerpoint/2010/main" val="9754020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14</a:t>
            </a:fld>
            <a:endParaRPr lang="cs-CZ">
              <a:cs typeface="Arial" charset="0"/>
            </a:endParaRPr>
          </a:p>
        </p:txBody>
      </p:sp>
    </p:spTree>
    <p:extLst>
      <p:ext uri="{BB962C8B-B14F-4D97-AF65-F5344CB8AC3E}">
        <p14:creationId xmlns:p14="http://schemas.microsoft.com/office/powerpoint/2010/main" val="24906176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15</a:t>
            </a:fld>
            <a:endParaRPr lang="cs-CZ">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F4C1B-28E0-9A08-C62B-1D854F735A9A}"/>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FE5627AE-0355-4863-4634-119D49FEB57C}"/>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40AC24AF-6186-5697-4C56-629FF65340D8}"/>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F42F05C0-4BEB-FF3D-816B-D79A50D2F86F}"/>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16</a:t>
            </a:fld>
            <a:endParaRPr lang="cs-CZ">
              <a:cs typeface="Arial" charset="0"/>
            </a:endParaRPr>
          </a:p>
        </p:txBody>
      </p:sp>
    </p:spTree>
    <p:extLst>
      <p:ext uri="{BB962C8B-B14F-4D97-AF65-F5344CB8AC3E}">
        <p14:creationId xmlns:p14="http://schemas.microsoft.com/office/powerpoint/2010/main" val="16785725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C803C-FAA6-00FC-C4B6-0224C2689D75}"/>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EAF03944-8456-B008-ED6F-9B860AAD309A}"/>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03C4A053-CD84-B61D-BCC9-756879BBF4EA}"/>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1AEED88E-ED52-54E3-CA7F-57F14F28E1B0}"/>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17</a:t>
            </a:fld>
            <a:endParaRPr lang="cs-CZ">
              <a:cs typeface="Arial" charset="0"/>
            </a:endParaRPr>
          </a:p>
        </p:txBody>
      </p:sp>
    </p:spTree>
    <p:extLst>
      <p:ext uri="{BB962C8B-B14F-4D97-AF65-F5344CB8AC3E}">
        <p14:creationId xmlns:p14="http://schemas.microsoft.com/office/powerpoint/2010/main" val="29158207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95C8D-BE66-953F-DF40-AE4A79C7827E}"/>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0440D017-A2B1-4000-6396-B56BB78A567C}"/>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A2B420DB-0CC6-C11D-E3DA-6FDC59F808CB}"/>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85D7A9E1-2FEA-6C9B-6B7E-04AC7C2A08D8}"/>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18</a:t>
            </a:fld>
            <a:endParaRPr lang="cs-CZ">
              <a:cs typeface="Arial" charset="0"/>
            </a:endParaRPr>
          </a:p>
        </p:txBody>
      </p:sp>
    </p:spTree>
    <p:extLst>
      <p:ext uri="{BB962C8B-B14F-4D97-AF65-F5344CB8AC3E}">
        <p14:creationId xmlns:p14="http://schemas.microsoft.com/office/powerpoint/2010/main" val="5771494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EAB46-DC04-AF30-8A6A-F868C3091760}"/>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8A23FFFA-10DC-6EC7-C4EF-71772DA0E87A}"/>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4B7DB8FB-6F91-C9EA-6373-08E6E654D1D9}"/>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3D32B3EC-A985-DF79-34B1-81B357E80EDC}"/>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19</a:t>
            </a:fld>
            <a:endParaRPr lang="cs-CZ">
              <a:cs typeface="Arial" charset="0"/>
            </a:endParaRPr>
          </a:p>
        </p:txBody>
      </p:sp>
    </p:spTree>
    <p:extLst>
      <p:ext uri="{BB962C8B-B14F-4D97-AF65-F5344CB8AC3E}">
        <p14:creationId xmlns:p14="http://schemas.microsoft.com/office/powerpoint/2010/main" val="7823931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48C21-0D2C-B908-3462-D0757454DB0D}"/>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D4BB4A0D-7FAB-4E16-38A4-9560BE4ED2BC}"/>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BBED2590-97F8-4129-128F-AE23A8319791}"/>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CADF4C9D-3160-835B-353F-32C6AB452191}"/>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20</a:t>
            </a:fld>
            <a:endParaRPr lang="cs-CZ">
              <a:cs typeface="Arial" charset="0"/>
            </a:endParaRPr>
          </a:p>
        </p:txBody>
      </p:sp>
    </p:spTree>
    <p:extLst>
      <p:ext uri="{BB962C8B-B14F-4D97-AF65-F5344CB8AC3E}">
        <p14:creationId xmlns:p14="http://schemas.microsoft.com/office/powerpoint/2010/main" val="30004919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21</a:t>
            </a:fld>
            <a:endParaRPr lang="cs-CZ">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22</a:t>
            </a:fld>
            <a:endParaRPr lang="cs-CZ">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23</a:t>
            </a:fld>
            <a:endParaRPr lang="cs-CZ">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46E7F-DE59-08C4-60EF-F44AE4B73BE2}"/>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E6642BD7-D2BB-4C3C-7225-60EB5B4C8EAA}"/>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CFF9C0FF-83F6-0FAD-86D5-8C0A1ABBD516}"/>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C8059A7D-10A4-AF29-041E-3059CEAAA2A6}"/>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24</a:t>
            </a:fld>
            <a:endParaRPr lang="cs-CZ">
              <a:cs typeface="Arial" charset="0"/>
            </a:endParaRPr>
          </a:p>
        </p:txBody>
      </p:sp>
    </p:spTree>
    <p:extLst>
      <p:ext uri="{BB962C8B-B14F-4D97-AF65-F5344CB8AC3E}">
        <p14:creationId xmlns:p14="http://schemas.microsoft.com/office/powerpoint/2010/main" val="20020714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A760A-A622-5E3B-639C-5CAAE6793071}"/>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F00C7C1E-2238-C19F-1913-8F4C8ADD03B7}"/>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9612F679-8040-DAE6-9F74-7265CED9CF8E}"/>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BCA221C0-12C5-BF7F-3535-0C5653496666}"/>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25</a:t>
            </a:fld>
            <a:endParaRPr lang="cs-CZ">
              <a:cs typeface="Arial" charset="0"/>
            </a:endParaRPr>
          </a:p>
        </p:txBody>
      </p:sp>
    </p:spTree>
    <p:extLst>
      <p:ext uri="{BB962C8B-B14F-4D97-AF65-F5344CB8AC3E}">
        <p14:creationId xmlns:p14="http://schemas.microsoft.com/office/powerpoint/2010/main" val="37055327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26</a:t>
            </a:fld>
            <a:endParaRPr lang="cs-CZ">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61FB9-EA4E-3CFD-8149-DFB45F73B51D}"/>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07D08A89-C3F0-0CF1-F870-5EB1E723950E}"/>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CB7508E8-DACE-C4E5-6481-731EE0064C4B}"/>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0433A69A-EF81-56AD-612A-7C51AE47C5FA}"/>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27</a:t>
            </a:fld>
            <a:endParaRPr lang="cs-CZ">
              <a:cs typeface="Arial" charset="0"/>
            </a:endParaRPr>
          </a:p>
        </p:txBody>
      </p:sp>
    </p:spTree>
    <p:extLst>
      <p:ext uri="{BB962C8B-B14F-4D97-AF65-F5344CB8AC3E}">
        <p14:creationId xmlns:p14="http://schemas.microsoft.com/office/powerpoint/2010/main" val="3579518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5C997-39AE-CDFB-6948-054F999FE9A0}"/>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8E01B352-EF64-3B20-B217-B1780F67E439}"/>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4D1F5540-24D7-6828-ABEC-0AAE7AE04BA2}"/>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E2416047-EEFA-5F0D-524E-1B837BEC3A81}"/>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28</a:t>
            </a:fld>
            <a:endParaRPr lang="cs-CZ">
              <a:cs typeface="Arial" charset="0"/>
            </a:endParaRPr>
          </a:p>
        </p:txBody>
      </p:sp>
    </p:spTree>
    <p:extLst>
      <p:ext uri="{BB962C8B-B14F-4D97-AF65-F5344CB8AC3E}">
        <p14:creationId xmlns:p14="http://schemas.microsoft.com/office/powerpoint/2010/main" val="11497554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29</a:t>
            </a:fld>
            <a:endParaRPr lang="cs-CZ">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8390C-3940-9D35-D505-3E1C1B598262}"/>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A4B1ADE8-916E-8EAB-7749-5202DE39D78A}"/>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77D2A1A8-2ABC-7F1D-CEAD-A64062A793D7}"/>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1876A261-9509-05C2-487E-94AFCB6220C4}"/>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30</a:t>
            </a:fld>
            <a:endParaRPr lang="cs-CZ">
              <a:cs typeface="Arial" charset="0"/>
            </a:endParaRPr>
          </a:p>
        </p:txBody>
      </p:sp>
    </p:spTree>
    <p:extLst>
      <p:ext uri="{BB962C8B-B14F-4D97-AF65-F5344CB8AC3E}">
        <p14:creationId xmlns:p14="http://schemas.microsoft.com/office/powerpoint/2010/main" val="38799836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1BBD8-A935-1E23-B91A-A5B1259BBD47}"/>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488EE6CB-FF1C-E2D3-4F7B-3B5356B47F47}"/>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7D3DF570-C757-B816-F8BC-BE1F6F3A27CE}"/>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AC5B8A4C-F438-E6E3-4A0E-B0CC9A99F189}"/>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31</a:t>
            </a:fld>
            <a:endParaRPr lang="cs-CZ">
              <a:cs typeface="Arial" charset="0"/>
            </a:endParaRPr>
          </a:p>
        </p:txBody>
      </p:sp>
    </p:spTree>
    <p:extLst>
      <p:ext uri="{BB962C8B-B14F-4D97-AF65-F5344CB8AC3E}">
        <p14:creationId xmlns:p14="http://schemas.microsoft.com/office/powerpoint/2010/main" val="35242924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B965A-BE3A-DB3F-AC0B-B1D816C0218C}"/>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FE9859C0-D7A3-B110-72C7-BF6065C15F84}"/>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115AEC63-BEE0-968E-4A71-643D9EE04016}"/>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DB381066-9A37-4AD1-D4DE-68031E18037B}"/>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32</a:t>
            </a:fld>
            <a:endParaRPr lang="cs-CZ">
              <a:cs typeface="Arial" charset="0"/>
            </a:endParaRPr>
          </a:p>
        </p:txBody>
      </p:sp>
    </p:spTree>
    <p:extLst>
      <p:ext uri="{BB962C8B-B14F-4D97-AF65-F5344CB8AC3E}">
        <p14:creationId xmlns:p14="http://schemas.microsoft.com/office/powerpoint/2010/main" val="31441817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Zástupný symbol pro obrázek snímku 1"/>
          <p:cNvSpPr>
            <a:spLocks noGrp="1" noRot="1" noChangeAspect="1"/>
          </p:cNvSpPr>
          <p:nvPr>
            <p:ph type="sldImg"/>
          </p:nvPr>
        </p:nvSpPr>
        <p:spPr>
          <a:ln/>
        </p:spPr>
      </p:sp>
      <p:sp>
        <p:nvSpPr>
          <p:cNvPr id="43010" name="Zástupný symbol pro poznámky 2"/>
          <p:cNvSpPr>
            <a:spLocks noGrp="1"/>
          </p:cNvSpPr>
          <p:nvPr>
            <p:ph type="body" idx="1"/>
          </p:nvPr>
        </p:nvSpPr>
        <p:spPr>
          <a:noFill/>
        </p:spPr>
        <p:txBody>
          <a:bodyPr/>
          <a:lstStyle/>
          <a:p>
            <a:endParaRPr lang="cs-CZ"/>
          </a:p>
        </p:txBody>
      </p:sp>
      <p:sp>
        <p:nvSpPr>
          <p:cNvPr id="43011" name="Zástupný symbol pro číslo snímku 3"/>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33</a:t>
            </a:fld>
            <a:endParaRPr lang="cs-CZ">
              <a:cs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B735C-C487-E052-9992-0A9BCAA397A7}"/>
            </a:ext>
          </a:extLst>
        </p:cNvPr>
        <p:cNvGrpSpPr/>
        <p:nvPr/>
      </p:nvGrpSpPr>
      <p:grpSpPr>
        <a:xfrm>
          <a:off x="0" y="0"/>
          <a:ext cx="0" cy="0"/>
          <a:chOff x="0" y="0"/>
          <a:chExt cx="0" cy="0"/>
        </a:xfrm>
      </p:grpSpPr>
      <p:sp>
        <p:nvSpPr>
          <p:cNvPr id="43009" name="Zástupný symbol pro obrázek snímku 1">
            <a:extLst>
              <a:ext uri="{FF2B5EF4-FFF2-40B4-BE49-F238E27FC236}">
                <a16:creationId xmlns:a16="http://schemas.microsoft.com/office/drawing/2014/main" id="{166DB528-DCDA-AA8F-F097-799F17EB2BCD}"/>
              </a:ext>
            </a:extLst>
          </p:cNvPr>
          <p:cNvSpPr>
            <a:spLocks noGrp="1" noRot="1" noChangeAspect="1"/>
          </p:cNvSpPr>
          <p:nvPr>
            <p:ph type="sldImg"/>
          </p:nvPr>
        </p:nvSpPr>
        <p:spPr>
          <a:ln/>
        </p:spPr>
      </p:sp>
      <p:sp>
        <p:nvSpPr>
          <p:cNvPr id="43010" name="Zástupný symbol pro poznámky 2">
            <a:extLst>
              <a:ext uri="{FF2B5EF4-FFF2-40B4-BE49-F238E27FC236}">
                <a16:creationId xmlns:a16="http://schemas.microsoft.com/office/drawing/2014/main" id="{BDCD2B28-4624-06F7-0EF4-79066E34D55B}"/>
              </a:ext>
            </a:extLst>
          </p:cNvPr>
          <p:cNvSpPr>
            <a:spLocks noGrp="1"/>
          </p:cNvSpPr>
          <p:nvPr>
            <p:ph type="body" idx="1"/>
          </p:nvPr>
        </p:nvSpPr>
        <p:spPr>
          <a:noFill/>
        </p:spPr>
        <p:txBody>
          <a:bodyPr/>
          <a:lstStyle/>
          <a:p>
            <a:endParaRPr lang="cs-CZ"/>
          </a:p>
        </p:txBody>
      </p:sp>
      <p:sp>
        <p:nvSpPr>
          <p:cNvPr id="43011" name="Zástupný symbol pro číslo snímku 3">
            <a:extLst>
              <a:ext uri="{FF2B5EF4-FFF2-40B4-BE49-F238E27FC236}">
                <a16:creationId xmlns:a16="http://schemas.microsoft.com/office/drawing/2014/main" id="{34A6AD34-56DC-9171-0BC8-6B7ECF1333A1}"/>
              </a:ext>
            </a:extLst>
          </p:cNvPr>
          <p:cNvSpPr>
            <a:spLocks noGrp="1"/>
          </p:cNvSpPr>
          <p:nvPr>
            <p:ph type="sldNum" sz="quarter" idx="5"/>
          </p:nvPr>
        </p:nvSpPr>
        <p:spPr>
          <a:noFill/>
          <a:ln>
            <a:miter lim="800000"/>
            <a:headEnd/>
            <a:tailEnd/>
          </a:ln>
        </p:spPr>
        <p:txBody>
          <a:bodyPr/>
          <a:lstStyle/>
          <a:p>
            <a:pPr defTabSz="958850"/>
            <a:fld id="{DB308832-884F-4133-B006-CEC3C5A5DE4B}" type="slidenum">
              <a:rPr lang="cs-CZ" smtClean="0">
                <a:cs typeface="Arial" charset="0"/>
              </a:rPr>
              <a:pPr defTabSz="958850"/>
              <a:t>34</a:t>
            </a:fld>
            <a:endParaRPr lang="cs-CZ">
              <a:cs typeface="Arial" charset="0"/>
            </a:endParaRPr>
          </a:p>
        </p:txBody>
      </p:sp>
    </p:spTree>
    <p:extLst>
      <p:ext uri="{BB962C8B-B14F-4D97-AF65-F5344CB8AC3E}">
        <p14:creationId xmlns:p14="http://schemas.microsoft.com/office/powerpoint/2010/main" val="330152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a:t>Kliknutím lze upravit styl předlohy.</a:t>
            </a:r>
          </a:p>
        </p:txBody>
      </p:sp>
      <p:sp>
        <p:nvSpPr>
          <p:cNvPr id="4"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8553DE4A-E28F-421E-B442-DC2CAB967F6A}"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AEFDD9BC-1ADB-462E-8A3E-A0BCAF34FD81}"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a:t>Kliknutím lze upravit styly předlohy textu.</a:t>
            </a:r>
          </a:p>
        </p:txBody>
      </p:sp>
      <p:sp>
        <p:nvSpPr>
          <p:cNvPr id="4"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384828B4-E3D0-400B-A544-B967FCD15E97}"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685800" y="1981200"/>
            <a:ext cx="3806825" cy="4113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5025" y="1981200"/>
            <a:ext cx="3808413" cy="4113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5878C621-AE1A-4DAF-A752-BBC18EFBC89C}"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687013E5-C525-40DB-A91D-E467B34938A3}"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46E791BC-8C3B-435B-81BD-9B6A1C78D3CE}"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745D2AF1-BA27-4D6A-AF78-48BCC62F62A3}"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95AFCCA9-C4A5-4814-B6DE-475C19F3D0B9}"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B35554B7-EBC5-405B-B5EB-33B89B7FCB3F}"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023D3DB7-7047-45AB-832A-CA621822AC25}"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11925" y="609600"/>
            <a:ext cx="1941513" cy="5484813"/>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685800" y="609600"/>
            <a:ext cx="5673725" cy="5484813"/>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5"/>
          <p:cNvSpPr>
            <a:spLocks noGrp="1" noChangeArrowheads="1"/>
          </p:cNvSpPr>
          <p:nvPr>
            <p:ph type="sldNum" idx="10"/>
          </p:nvPr>
        </p:nvSpPr>
        <p:spPr/>
        <p:txBody>
          <a:bodyPr/>
          <a:lstStyle>
            <a:lvl1pPr>
              <a:buSzTx/>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800">
                <a:cs typeface="+mn-cs"/>
              </a:defRPr>
            </a:lvl1pPr>
          </a:lstStyle>
          <a:p>
            <a:pPr>
              <a:defRPr/>
            </a:pPr>
            <a:fld id="{A7DA2B90-ECA3-4298-B322-658814386163}"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Klepnutím lze upravit styl předlohy nadpisů.</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a:t>Klepnutím lze upravit styl předlohy podnadpisů.</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1CF63B58-2072-43B5-9401-7021F3638C87}"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C5BCC5D8-A7D4-40E4-81AC-44738673D659}"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a:t>Klepnutím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3B5BC416-D8EB-4EE8-BEB1-5628639406B7}"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6DD7E830-C18B-488D-9563-6D43C8C1E32B}"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698C8FD8-C3C3-49D1-AE17-523C5B8950E1}"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B48020DE-301D-47DC-A5EE-6C19E7C70C6E}"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8F331F32-709B-4EE7-8475-E6F968387559}"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Klepnutím lze upravit styl předlohy nadpisů.</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C5B8D89F-44A1-403D-84BA-A39D08F9717B}"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673BBF41-A0C5-4EAA-A478-163F24097A3F}"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678A4D13-8D8D-459E-9555-641BFDC12C65}"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92BC7A6D-A285-4A3C-91EE-CE900B8748D2}" type="slidenum">
              <a:rPr lang="cs-CZ"/>
              <a:pPr>
                <a:defRPr/>
              </a:pPr>
              <a:t>‹#›</a:t>
            </a:fld>
            <a:endParaRPr lang="cs-CZ"/>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bwMode="auto">
          <a:xfrm>
            <a:off x="685800" y="609600"/>
            <a:ext cx="7767638" cy="1138238"/>
          </a:xfrm>
          <a:prstGeom prst="rect">
            <a:avLst/>
          </a:prstGeom>
          <a:noFill/>
          <a:ln w="9525">
            <a:noFill/>
            <a:miter lim="800000"/>
            <a:headEnd/>
            <a:tailEnd/>
          </a:ln>
        </p:spPr>
        <p:txBody>
          <a:bodyPr vert="horz" wrap="square" lIns="90000" tIns="46800" rIns="90000" bIns="46800" numCol="1" anchor="ctr" anchorCtr="0" compatLnSpc="1">
            <a:prstTxWarp prst="textNoShape">
              <a:avLst/>
            </a:prstTxWarp>
          </a:bodyPr>
          <a:lstStyle/>
          <a:p>
            <a:pPr lvl="0"/>
            <a:r>
              <a:rPr lang="en-GB"/>
              <a:t>Click to edit the title text format</a:t>
            </a:r>
          </a:p>
        </p:txBody>
      </p:sp>
      <p:sp>
        <p:nvSpPr>
          <p:cNvPr id="13315" name="Rectangle 2"/>
          <p:cNvSpPr>
            <a:spLocks noGrp="1" noChangeArrowheads="1"/>
          </p:cNvSpPr>
          <p:nvPr>
            <p:ph type="body" idx="1"/>
          </p:nvPr>
        </p:nvSpPr>
        <p:spPr bwMode="auto">
          <a:xfrm>
            <a:off x="685800" y="1981200"/>
            <a:ext cx="7767638" cy="4113213"/>
          </a:xfrm>
          <a:prstGeom prst="rect">
            <a:avLst/>
          </a:prstGeom>
          <a:noFill/>
          <a:ln w="9525">
            <a:noFill/>
            <a:miter lim="800000"/>
            <a:headEnd/>
            <a:tailEnd/>
          </a:ln>
        </p:spPr>
        <p:txBody>
          <a:bodyPr vert="horz" wrap="square" lIns="90000" tIns="46800" rIns="90000" bIns="46800" numCol="1" anchor="t" anchorCtr="0" compatLnSpc="1">
            <a:prstTxWarp prst="textNoShape">
              <a:avLst/>
            </a:prstTxWarp>
          </a:bodyPr>
          <a:lstStyle/>
          <a:p>
            <a:pPr lvl="0"/>
            <a:r>
              <a:rPr lang="en-GB"/>
              <a:t>Click to edit the outline text format</a:t>
            </a:r>
          </a:p>
          <a:p>
            <a:pPr lvl="1"/>
            <a:r>
              <a:rPr lang="en-GB"/>
              <a:t>Second Outline Level</a:t>
            </a:r>
          </a:p>
          <a:p>
            <a:pPr lvl="2"/>
            <a:r>
              <a:rPr lang="en-GB"/>
              <a:t>Third Outline Level</a:t>
            </a:r>
          </a:p>
          <a:p>
            <a:pPr lvl="3"/>
            <a:r>
              <a:rPr lang="en-GB"/>
              <a:t>Fourth Outline Level</a:t>
            </a:r>
          </a:p>
          <a:p>
            <a:pPr lvl="4"/>
            <a:r>
              <a:rPr lang="en-GB"/>
              <a:t>Fifth Outline Level</a:t>
            </a:r>
          </a:p>
          <a:p>
            <a:pPr lvl="4"/>
            <a:r>
              <a:rPr lang="en-GB"/>
              <a:t>Sixth Outline Level</a:t>
            </a:r>
          </a:p>
          <a:p>
            <a:pPr lvl="4"/>
            <a:r>
              <a:rPr lang="en-GB"/>
              <a:t>Seventh Outline Level</a:t>
            </a:r>
          </a:p>
        </p:txBody>
      </p:sp>
      <p:sp>
        <p:nvSpPr>
          <p:cNvPr id="1028" name="Text Box 3"/>
          <p:cNvSpPr txBox="1">
            <a:spLocks noChangeArrowheads="1"/>
          </p:cNvSpPr>
          <p:nvPr/>
        </p:nvSpPr>
        <p:spPr bwMode="auto">
          <a:xfrm>
            <a:off x="685800" y="6248400"/>
            <a:ext cx="1905000" cy="460375"/>
          </a:xfrm>
          <a:prstGeom prst="rect">
            <a:avLst/>
          </a:prstGeom>
          <a:noFill/>
          <a:ln>
            <a:noFill/>
          </a:ln>
          <a:effectLst/>
        </p:spPr>
        <p:txBody>
          <a:bodyPr wrap="none" anchor="ctr"/>
          <a:lstStyle/>
          <a:p>
            <a:pPr defTabSz="457200">
              <a:buClr>
                <a:srgbClr val="000000"/>
              </a:buClr>
              <a:buSzPct val="100000"/>
              <a:buFont typeface="Times New Roman" pitchFamily="16" charset="0"/>
              <a:buNone/>
              <a:defRPr/>
            </a:pPr>
            <a:endParaRPr lang="cs-CZ" sz="2400">
              <a:solidFill>
                <a:srgbClr val="FFFFFF"/>
              </a:solidFill>
              <a:cs typeface="+mn-cs"/>
            </a:endParaRPr>
          </a:p>
        </p:txBody>
      </p:sp>
      <p:sp>
        <p:nvSpPr>
          <p:cNvPr id="1029" name="Text Box 4"/>
          <p:cNvSpPr txBox="1">
            <a:spLocks noChangeArrowheads="1"/>
          </p:cNvSpPr>
          <p:nvPr/>
        </p:nvSpPr>
        <p:spPr bwMode="auto">
          <a:xfrm>
            <a:off x="3124200" y="6248400"/>
            <a:ext cx="2895600" cy="460375"/>
          </a:xfrm>
          <a:prstGeom prst="rect">
            <a:avLst/>
          </a:prstGeom>
          <a:noFill/>
          <a:ln>
            <a:noFill/>
          </a:ln>
          <a:effectLst/>
        </p:spPr>
        <p:txBody>
          <a:bodyPr wrap="none" anchor="ctr"/>
          <a:lstStyle/>
          <a:p>
            <a:pPr defTabSz="457200">
              <a:buClr>
                <a:srgbClr val="000000"/>
              </a:buClr>
              <a:buSzPct val="100000"/>
              <a:buFont typeface="Times New Roman" pitchFamily="16" charset="0"/>
              <a:buNone/>
              <a:defRPr/>
            </a:pPr>
            <a:endParaRPr lang="cs-CZ" sz="2400">
              <a:solidFill>
                <a:srgbClr val="FFFFFF"/>
              </a:solidFill>
              <a:cs typeface="+mn-cs"/>
            </a:endParaRPr>
          </a:p>
        </p:txBody>
      </p:sp>
      <p:sp>
        <p:nvSpPr>
          <p:cNvPr id="2" name="Rectangle 5"/>
          <p:cNvSpPr>
            <a:spLocks noGrp="1" noChangeArrowheads="1"/>
          </p:cNvSpPr>
          <p:nvPr>
            <p:ph type="sldNum"/>
          </p:nvPr>
        </p:nvSpPr>
        <p:spPr bwMode="auto">
          <a:xfrm>
            <a:off x="6553200" y="6248400"/>
            <a:ext cx="1900238" cy="458788"/>
          </a:xfrm>
          <a:prstGeom prst="rect">
            <a:avLst/>
          </a:prstGeom>
          <a:noFill/>
          <a:ln>
            <a:noFill/>
          </a:ln>
          <a:effectLst/>
        </p:spPr>
        <p:txBody>
          <a:bodyPr vert="horz" wrap="square" lIns="90000" tIns="46800" rIns="90000" bIns="46800" numCol="1" anchor="t" anchorCtr="0" compatLnSpc="1">
            <a:prstTxWarp prst="textNoShape">
              <a:avLst/>
            </a:prstTxWarp>
          </a:bodyPr>
          <a:lstStyle>
            <a:lvl1pPr>
              <a:buSzPct val="100000"/>
              <a:defRPr sz="2400">
                <a:solidFill>
                  <a:srgbClr val="000000"/>
                </a:solidFill>
                <a:cs typeface="DejaVu Sans"/>
              </a:defRPr>
            </a:lvl1pPr>
          </a:lstStyle>
          <a:p>
            <a:fld id="{4FC21626-089A-4E9D-9547-E883A3872BC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Lst>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xStyles>
    <p:titleStyle>
      <a:lvl1pPr algn="ctr" defTabSz="457200"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57200"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6" charset="0"/>
          <a:ea typeface="DejaVu Sans" charset="0"/>
          <a:cs typeface="DejaVu Sans" charset="0"/>
        </a:defRPr>
      </a:lvl2pPr>
      <a:lvl3pPr algn="ctr" defTabSz="457200"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6" charset="0"/>
          <a:ea typeface="DejaVu Sans" charset="0"/>
          <a:cs typeface="DejaVu Sans" charset="0"/>
        </a:defRPr>
      </a:lvl3pPr>
      <a:lvl4pPr algn="ctr" defTabSz="457200"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6" charset="0"/>
          <a:ea typeface="DejaVu Sans" charset="0"/>
          <a:cs typeface="DejaVu Sans" charset="0"/>
        </a:defRPr>
      </a:lvl4pPr>
      <a:lvl5pPr algn="ctr" defTabSz="457200" rtl="0" eaLnBrk="0" fontAlgn="base" hangingPunct="0">
        <a:spcBef>
          <a:spcPct val="0"/>
        </a:spcBef>
        <a:spcAft>
          <a:spcPct val="0"/>
        </a:spcAft>
        <a:buClr>
          <a:srgbClr val="000000"/>
        </a:buClr>
        <a:buSzPct val="100000"/>
        <a:buFont typeface="Times New Roman" pitchFamily="18" charset="0"/>
        <a:defRPr sz="4400">
          <a:solidFill>
            <a:srgbClr val="000000"/>
          </a:solidFill>
          <a:latin typeface="Times New Roman" pitchFamily="16" charset="0"/>
          <a:ea typeface="DejaVu Sans" charset="0"/>
          <a:cs typeface="DejaVu Sans" charset="0"/>
        </a:defRPr>
      </a:lvl5pPr>
      <a:lvl6pPr marL="2514600" indent="-228600"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Times New Roman" pitchFamily="16" charset="0"/>
          <a:ea typeface="DejaVu Sans" charset="0"/>
          <a:cs typeface="DejaVu Sans" charset="0"/>
        </a:defRPr>
      </a:lvl6pPr>
      <a:lvl7pPr marL="2971800" indent="-228600"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Times New Roman" pitchFamily="16" charset="0"/>
          <a:ea typeface="DejaVu Sans" charset="0"/>
          <a:cs typeface="DejaVu Sans" charset="0"/>
        </a:defRPr>
      </a:lvl7pPr>
      <a:lvl8pPr marL="3429000" indent="-228600"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Times New Roman" pitchFamily="16" charset="0"/>
          <a:ea typeface="DejaVu Sans" charset="0"/>
          <a:cs typeface="DejaVu Sans" charset="0"/>
        </a:defRPr>
      </a:lvl8pPr>
      <a:lvl9pPr marL="3886200" indent="-228600"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Times New Roman" pitchFamily="16" charset="0"/>
          <a:ea typeface="DejaVu Sans" charset="0"/>
          <a:cs typeface="DejaVu Sans" charset="0"/>
        </a:defRPr>
      </a:lvl9pPr>
    </p:titleStyle>
    <p:bodyStyle>
      <a:lvl1pPr marL="342900" indent="-342900" algn="l" defTabSz="457200"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57200"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cs typeface="+mn-cs"/>
        </a:defRPr>
      </a:lvl2pPr>
      <a:lvl3pPr marL="1143000" indent="-228600" algn="l" defTabSz="457200"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cs typeface="+mn-cs"/>
        </a:defRPr>
      </a:lvl3pPr>
      <a:lvl4pPr marL="1600200" indent="-228600" algn="l" defTabSz="457200"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cs typeface="+mn-cs"/>
        </a:defRPr>
      </a:lvl4pPr>
      <a:lvl5pPr marL="2057400" indent="-228600" algn="l" defTabSz="457200"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cs typeface="+mn-cs"/>
        </a:defRPr>
      </a:lvl5pPr>
      <a:lvl6pPr marL="25146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a:t>Klepnutím lze upravit styl předlohy nadpisů.</a:t>
            </a:r>
          </a:p>
        </p:txBody>
      </p:sp>
      <p:sp>
        <p:nvSpPr>
          <p:cNvPr id="256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cs typeface="+mn-cs"/>
              </a:defRPr>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cs typeface="+mn-cs"/>
              </a:defRPr>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cs typeface="+mn-cs"/>
              </a:defRPr>
            </a:lvl1pPr>
          </a:lstStyle>
          <a:p>
            <a:pPr>
              <a:defRPr/>
            </a:pPr>
            <a:fld id="{00909D15-85A9-43FB-8117-6D678D4C6A62}"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837" r:id="rId1"/>
    <p:sldLayoutId id="2147483836" r:id="rId2"/>
    <p:sldLayoutId id="2147483835" r:id="rId3"/>
    <p:sldLayoutId id="2147483834" r:id="rId4"/>
    <p:sldLayoutId id="2147483833" r:id="rId5"/>
    <p:sldLayoutId id="2147483832" r:id="rId6"/>
    <p:sldLayoutId id="2147483831" r:id="rId7"/>
    <p:sldLayoutId id="2147483830" r:id="rId8"/>
    <p:sldLayoutId id="2147483829" r:id="rId9"/>
    <p:sldLayoutId id="2147483828" r:id="rId10"/>
    <p:sldLayoutId id="2147483827" r:id="rId11"/>
  </p:sldLayoutIdLst>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9938"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9939" name="Rectangle 2"/>
          <p:cNvSpPr>
            <a:spLocks noChangeArrowheads="1"/>
          </p:cNvSpPr>
          <p:nvPr/>
        </p:nvSpPr>
        <p:spPr bwMode="auto">
          <a:xfrm>
            <a:off x="2411413" y="1341438"/>
            <a:ext cx="6408737" cy="2372061"/>
          </a:xfrm>
          <a:prstGeom prst="rect">
            <a:avLst/>
          </a:prstGeom>
          <a:noFill/>
          <a:ln w="9525">
            <a:noFill/>
            <a:miter lim="800000"/>
            <a:headEnd/>
            <a:tailEnd/>
          </a:ln>
        </p:spPr>
        <p:txBody>
          <a:bodyPr lIns="90000" tIns="46800" rIns="90000" bIns="46800">
            <a:spAutoFit/>
          </a:bodyPr>
          <a:lstStyle/>
          <a:p>
            <a:pPr algn="ctr" defTabSz="457200">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cs-CZ" sz="2800" dirty="0">
              <a:solidFill>
                <a:srgbClr val="362BC5"/>
              </a:solidFill>
            </a:endParaRPr>
          </a:p>
          <a:p>
            <a:pPr algn="ctr" defTabSz="457200">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cs-CZ" sz="2800" b="1" dirty="0">
                <a:solidFill>
                  <a:srgbClr val="362BC5"/>
                </a:solidFill>
              </a:rPr>
              <a:t>Problematika domácího násilí v kontextu činnosti OSPOD</a:t>
            </a:r>
            <a:endParaRPr lang="cs-CZ" sz="2400" b="1" dirty="0">
              <a:solidFill>
                <a:srgbClr val="000000"/>
              </a:solidFill>
              <a:cs typeface="DejaVu Sans"/>
            </a:endParaRPr>
          </a:p>
          <a:p>
            <a:pPr algn="ctr" defTabSz="457200">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cs-CZ" sz="2000" b="1" dirty="0">
              <a:solidFill>
                <a:srgbClr val="808080"/>
              </a:solidFill>
              <a:cs typeface="DejaVu Sans"/>
            </a:endParaRPr>
          </a:p>
          <a:p>
            <a:pPr algn="ctr" defTabSz="457200">
              <a:buSzPct val="100000"/>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cs-CZ" sz="2400" dirty="0">
                <a:solidFill>
                  <a:srgbClr val="2D2DB9"/>
                </a:solidFill>
                <a:cs typeface="DejaVu Sans"/>
              </a:rPr>
              <a:t>Praha, 4. prosince 2025</a:t>
            </a:r>
          </a:p>
          <a:p>
            <a:pPr algn="ctr" defTabSz="457200">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cs-CZ" sz="2000" b="1" dirty="0">
              <a:solidFill>
                <a:srgbClr val="808080"/>
              </a:solidFill>
              <a:cs typeface="DejaVu Sans"/>
            </a:endParaRPr>
          </a:p>
        </p:txBody>
      </p:sp>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274638"/>
            <a:ext cx="8136904" cy="777875"/>
          </a:xfrm>
        </p:spPr>
        <p:txBody>
          <a:bodyPr/>
          <a:lstStyle/>
          <a:p>
            <a:r>
              <a:rPr lang="cs-CZ" sz="2600" b="1" dirty="0">
                <a:solidFill>
                  <a:srgbClr val="362BC5"/>
                </a:solidFill>
                <a:latin typeface="Arial" panose="020B0604020202020204" pitchFamily="34" charset="0"/>
                <a:cs typeface="Arial" panose="020B0604020202020204" pitchFamily="34" charset="0"/>
              </a:rPr>
              <a:t>Počet případů DN řešených OSPOD</a:t>
            </a:r>
          </a:p>
        </p:txBody>
      </p:sp>
      <p:sp>
        <p:nvSpPr>
          <p:cNvPr id="62467" name="Zástupný symbol pro obsah 2"/>
          <p:cNvSpPr>
            <a:spLocks noGrp="1"/>
          </p:cNvSpPr>
          <p:nvPr>
            <p:ph idx="4294967295"/>
          </p:nvPr>
        </p:nvSpPr>
        <p:spPr>
          <a:xfrm>
            <a:off x="827088" y="1124744"/>
            <a:ext cx="7921625" cy="5256583"/>
          </a:xfrm>
        </p:spPr>
        <p:txBody>
          <a:bodyPr/>
          <a:lstStyle/>
          <a:p>
            <a:pPr marL="0" indent="0" algn="ctr" fontAlgn="auto">
              <a:spcAft>
                <a:spcPts val="0"/>
              </a:spcAft>
              <a:buFont typeface="Arial" panose="020B0604020202020204" pitchFamily="34" charset="0"/>
              <a:buNone/>
              <a:defRPr/>
            </a:pPr>
            <a:r>
              <a:rPr lang="cs-CZ" altLang="cs-CZ" sz="2400" b="1" i="1" dirty="0"/>
              <a:t>Počty případů domácího násilí, kterého byly přítomny nezletilé děti a které byly řešeny OSPOD:</a:t>
            </a:r>
          </a:p>
          <a:p>
            <a:pPr marL="0" indent="0" algn="ctr" fontAlgn="auto">
              <a:spcAft>
                <a:spcPts val="0"/>
              </a:spcAft>
              <a:buFont typeface="Arial" panose="020B0604020202020204" pitchFamily="34" charset="0"/>
              <a:buNone/>
              <a:defRPr/>
            </a:pPr>
            <a:endParaRPr lang="cs-CZ" altLang="cs-CZ" sz="2000" b="1" i="1" dirty="0"/>
          </a:p>
          <a:p>
            <a:pPr marL="0" indent="0" algn="ctr" fontAlgn="auto">
              <a:spcAft>
                <a:spcPts val="0"/>
              </a:spcAft>
              <a:buFont typeface="Arial" panose="020B0604020202020204" pitchFamily="34" charset="0"/>
              <a:buNone/>
              <a:defRPr/>
            </a:pPr>
            <a:endParaRPr lang="cs-CZ" altLang="cs-CZ" sz="2000" i="1" dirty="0"/>
          </a:p>
          <a:p>
            <a:pPr algn="ctr" fontAlgn="auto">
              <a:spcAft>
                <a:spcPts val="0"/>
              </a:spcAft>
              <a:buFont typeface="Arial" panose="020B0604020202020204" pitchFamily="34" charset="0"/>
              <a:buChar char="•"/>
              <a:defRPr/>
            </a:pPr>
            <a:endParaRPr lang="cs-CZ" altLang="cs-CZ" sz="2000" i="1" dirty="0"/>
          </a:p>
          <a:p>
            <a:pPr marL="0" indent="0" fontAlgn="auto">
              <a:spcAft>
                <a:spcPts val="0"/>
              </a:spcAft>
              <a:buFont typeface="Arial" panose="020B0604020202020204" pitchFamily="34" charset="0"/>
              <a:buNone/>
              <a:defRPr/>
            </a:pPr>
            <a:endParaRPr lang="cs-CZ" altLang="cs-CZ" sz="2000" i="1" dirty="0"/>
          </a:p>
          <a:p>
            <a:pPr marL="0" indent="0" fontAlgn="auto">
              <a:spcAft>
                <a:spcPts val="0"/>
              </a:spcAft>
              <a:buFont typeface="Arial" panose="020B0604020202020204" pitchFamily="34" charset="0"/>
              <a:buNone/>
              <a:defRPr/>
            </a:pPr>
            <a:r>
              <a:rPr lang="cs-CZ" altLang="cs-CZ" sz="2000" i="1" dirty="0"/>
              <a:t>     </a:t>
            </a:r>
            <a:r>
              <a:rPr lang="cs-CZ" altLang="cs-CZ" sz="1100" i="1" dirty="0"/>
              <a:t>Zdroj: Statistické výkazy V (MPSV) 20-01 o výkonu sociálně-právní ochrany dětí</a:t>
            </a:r>
          </a:p>
          <a:p>
            <a:pPr marL="0" indent="0">
              <a:buNone/>
            </a:pPr>
            <a:endParaRPr lang="cs-CZ" sz="2200" b="1" u="sng" dirty="0"/>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graphicFrame>
        <p:nvGraphicFramePr>
          <p:cNvPr id="4" name="Tabulka 3"/>
          <p:cNvGraphicFramePr>
            <a:graphicFrameLocks noGrp="1"/>
          </p:cNvGraphicFramePr>
          <p:nvPr>
            <p:extLst>
              <p:ext uri="{D42A27DB-BD31-4B8C-83A1-F6EECF244321}">
                <p14:modId xmlns:p14="http://schemas.microsoft.com/office/powerpoint/2010/main" val="2719295913"/>
              </p:ext>
            </p:extLst>
          </p:nvPr>
        </p:nvGraphicFramePr>
        <p:xfrm>
          <a:off x="971600" y="2204862"/>
          <a:ext cx="7776864" cy="2016224"/>
        </p:xfrm>
        <a:graphic>
          <a:graphicData uri="http://schemas.openxmlformats.org/drawingml/2006/table">
            <a:tbl>
              <a:tblPr firstRow="1" bandRow="1">
                <a:tableStyleId>{5C22544A-7EE6-4342-B048-85BDC9FD1C3A}</a:tableStyleId>
              </a:tblPr>
              <a:tblGrid>
                <a:gridCol w="2088232">
                  <a:extLst>
                    <a:ext uri="{9D8B030D-6E8A-4147-A177-3AD203B41FA5}">
                      <a16:colId xmlns:a16="http://schemas.microsoft.com/office/drawing/2014/main" val="20000"/>
                    </a:ext>
                  </a:extLst>
                </a:gridCol>
                <a:gridCol w="792088">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gridCol w="864096">
                  <a:extLst>
                    <a:ext uri="{9D8B030D-6E8A-4147-A177-3AD203B41FA5}">
                      <a16:colId xmlns:a16="http://schemas.microsoft.com/office/drawing/2014/main" val="20003"/>
                    </a:ext>
                  </a:extLst>
                </a:gridCol>
                <a:gridCol w="847479">
                  <a:extLst>
                    <a:ext uri="{9D8B030D-6E8A-4147-A177-3AD203B41FA5}">
                      <a16:colId xmlns:a16="http://schemas.microsoft.com/office/drawing/2014/main" val="20004"/>
                    </a:ext>
                  </a:extLst>
                </a:gridCol>
                <a:gridCol w="808705">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792088">
                  <a:extLst>
                    <a:ext uri="{9D8B030D-6E8A-4147-A177-3AD203B41FA5}">
                      <a16:colId xmlns:a16="http://schemas.microsoft.com/office/drawing/2014/main" val="20007"/>
                    </a:ext>
                  </a:extLst>
                </a:gridCol>
              </a:tblGrid>
              <a:tr h="615758">
                <a:tc>
                  <a:txBody>
                    <a:bodyPr/>
                    <a:lstStyle/>
                    <a:p>
                      <a:endParaRPr lang="cs-CZ" dirty="0"/>
                    </a:p>
                  </a:txBody>
                  <a:tcPr/>
                </a:tc>
                <a:tc>
                  <a:txBody>
                    <a:bodyPr/>
                    <a:lstStyle/>
                    <a:p>
                      <a:pPr algn="ctr"/>
                      <a:r>
                        <a:rPr lang="cs-CZ" b="1" dirty="0">
                          <a:solidFill>
                            <a:schemeClr val="tx1"/>
                          </a:solidFill>
                        </a:rPr>
                        <a:t>2008</a:t>
                      </a:r>
                    </a:p>
                  </a:txBody>
                  <a:tcPr/>
                </a:tc>
                <a:tc>
                  <a:txBody>
                    <a:bodyPr/>
                    <a:lstStyle/>
                    <a:p>
                      <a:pPr algn="ctr"/>
                      <a:r>
                        <a:rPr lang="cs-CZ" b="1" dirty="0">
                          <a:solidFill>
                            <a:schemeClr val="tx1"/>
                          </a:solidFill>
                        </a:rPr>
                        <a:t>2011</a:t>
                      </a:r>
                    </a:p>
                  </a:txBody>
                  <a:tcPr/>
                </a:tc>
                <a:tc>
                  <a:txBody>
                    <a:bodyPr/>
                    <a:lstStyle/>
                    <a:p>
                      <a:pPr algn="ctr"/>
                      <a:r>
                        <a:rPr lang="cs-CZ" b="1" dirty="0">
                          <a:solidFill>
                            <a:schemeClr val="tx1"/>
                          </a:solidFill>
                        </a:rPr>
                        <a:t>2015</a:t>
                      </a:r>
                    </a:p>
                  </a:txBody>
                  <a:tcPr/>
                </a:tc>
                <a:tc>
                  <a:txBody>
                    <a:bodyPr/>
                    <a:lstStyle/>
                    <a:p>
                      <a:pPr algn="ctr"/>
                      <a:r>
                        <a:rPr lang="cs-CZ" b="1" dirty="0">
                          <a:solidFill>
                            <a:schemeClr val="tx1"/>
                          </a:solidFill>
                        </a:rPr>
                        <a:t>2019</a:t>
                      </a:r>
                    </a:p>
                  </a:txBody>
                  <a:tcPr/>
                </a:tc>
                <a:tc>
                  <a:txBody>
                    <a:bodyPr/>
                    <a:lstStyle/>
                    <a:p>
                      <a:pPr algn="ctr"/>
                      <a:r>
                        <a:rPr lang="cs-CZ" b="1" dirty="0">
                          <a:solidFill>
                            <a:schemeClr val="tx1"/>
                          </a:solidFill>
                        </a:rPr>
                        <a:t>2022</a:t>
                      </a:r>
                    </a:p>
                  </a:txBody>
                  <a:tcPr/>
                </a:tc>
                <a:tc>
                  <a:txBody>
                    <a:bodyPr/>
                    <a:lstStyle/>
                    <a:p>
                      <a:pPr algn="ctr"/>
                      <a:r>
                        <a:rPr lang="cs-CZ" b="1" dirty="0">
                          <a:solidFill>
                            <a:schemeClr val="tx1"/>
                          </a:solidFill>
                        </a:rPr>
                        <a:t>2023</a:t>
                      </a:r>
                    </a:p>
                  </a:txBody>
                  <a:tcPr/>
                </a:tc>
                <a:tc>
                  <a:txBody>
                    <a:bodyPr/>
                    <a:lstStyle/>
                    <a:p>
                      <a:pPr algn="ctr"/>
                      <a:r>
                        <a:rPr lang="cs-CZ" b="1" dirty="0">
                          <a:solidFill>
                            <a:schemeClr val="tx1"/>
                          </a:solidFill>
                        </a:rPr>
                        <a:t>2024</a:t>
                      </a:r>
                    </a:p>
                  </a:txBody>
                  <a:tcPr/>
                </a:tc>
                <a:extLst>
                  <a:ext uri="{0D108BD9-81ED-4DB2-BD59-A6C34878D82A}">
                    <a16:rowId xmlns:a16="http://schemas.microsoft.com/office/drawing/2014/main" val="10000"/>
                  </a:ext>
                </a:extLst>
              </a:tr>
              <a:tr h="700233">
                <a:tc>
                  <a:txBody>
                    <a:bodyPr/>
                    <a:lstStyle/>
                    <a:p>
                      <a:r>
                        <a:rPr lang="cs-CZ" b="1" dirty="0"/>
                        <a:t>Počet</a:t>
                      </a:r>
                      <a:r>
                        <a:rPr lang="cs-CZ" b="1" baseline="0" dirty="0"/>
                        <a:t> případů celkem</a:t>
                      </a:r>
                      <a:endParaRPr lang="cs-CZ" b="1" dirty="0"/>
                    </a:p>
                  </a:txBody>
                  <a:tcPr/>
                </a:tc>
                <a:tc>
                  <a:txBody>
                    <a:bodyPr/>
                    <a:lstStyle/>
                    <a:p>
                      <a:pPr algn="ctr"/>
                      <a:r>
                        <a:rPr lang="cs-CZ" sz="2000" dirty="0"/>
                        <a:t>1 566</a:t>
                      </a:r>
                    </a:p>
                  </a:txBody>
                  <a:tcPr/>
                </a:tc>
                <a:tc>
                  <a:txBody>
                    <a:bodyPr/>
                    <a:lstStyle/>
                    <a:p>
                      <a:pPr algn="ctr"/>
                      <a:r>
                        <a:rPr lang="cs-CZ" sz="2000" dirty="0"/>
                        <a:t>2 505</a:t>
                      </a:r>
                    </a:p>
                  </a:txBody>
                  <a:tcPr/>
                </a:tc>
                <a:tc>
                  <a:txBody>
                    <a:bodyPr/>
                    <a:lstStyle/>
                    <a:p>
                      <a:pPr algn="ctr"/>
                      <a:r>
                        <a:rPr lang="cs-CZ" sz="2000" dirty="0"/>
                        <a:t>2 469</a:t>
                      </a:r>
                    </a:p>
                  </a:txBody>
                  <a:tcPr/>
                </a:tc>
                <a:tc>
                  <a:txBody>
                    <a:bodyPr/>
                    <a:lstStyle/>
                    <a:p>
                      <a:pPr algn="ctr"/>
                      <a:r>
                        <a:rPr lang="cs-CZ" sz="2000" dirty="0"/>
                        <a:t>2 140</a:t>
                      </a:r>
                    </a:p>
                  </a:txBody>
                  <a:tcPr/>
                </a:tc>
                <a:tc>
                  <a:txBody>
                    <a:bodyPr/>
                    <a:lstStyle/>
                    <a:p>
                      <a:pPr algn="ctr"/>
                      <a:r>
                        <a:rPr lang="cs-CZ" sz="2000" dirty="0"/>
                        <a:t>1 939</a:t>
                      </a:r>
                    </a:p>
                  </a:txBody>
                  <a:tcPr/>
                </a:tc>
                <a:tc>
                  <a:txBody>
                    <a:bodyPr/>
                    <a:lstStyle/>
                    <a:p>
                      <a:pPr algn="ctr"/>
                      <a:r>
                        <a:rPr lang="cs-CZ" sz="2000" dirty="0"/>
                        <a:t>2 311</a:t>
                      </a:r>
                    </a:p>
                  </a:txBody>
                  <a:tcPr/>
                </a:tc>
                <a:tc>
                  <a:txBody>
                    <a:bodyPr/>
                    <a:lstStyle/>
                    <a:p>
                      <a:pPr algn="ctr"/>
                      <a:r>
                        <a:rPr lang="cs-CZ" sz="2000" dirty="0"/>
                        <a:t>2 244</a:t>
                      </a:r>
                    </a:p>
                  </a:txBody>
                  <a:tcPr/>
                </a:tc>
                <a:extLst>
                  <a:ext uri="{0D108BD9-81ED-4DB2-BD59-A6C34878D82A}">
                    <a16:rowId xmlns:a16="http://schemas.microsoft.com/office/drawing/2014/main" val="10001"/>
                  </a:ext>
                </a:extLst>
              </a:tr>
              <a:tr h="700233">
                <a:tc>
                  <a:txBody>
                    <a:bodyPr/>
                    <a:lstStyle/>
                    <a:p>
                      <a:r>
                        <a:rPr lang="cs-CZ" dirty="0"/>
                        <a:t>z</a:t>
                      </a:r>
                      <a:r>
                        <a:rPr lang="cs-CZ" baseline="0" dirty="0"/>
                        <a:t> toho počet </a:t>
                      </a:r>
                      <a:r>
                        <a:rPr lang="cs-CZ" i="0" baseline="0" dirty="0"/>
                        <a:t>případů s vykázáním</a:t>
                      </a:r>
                      <a:endParaRPr lang="cs-CZ" i="0" dirty="0"/>
                    </a:p>
                  </a:txBody>
                  <a:tcPr/>
                </a:tc>
                <a:tc>
                  <a:txBody>
                    <a:bodyPr/>
                    <a:lstStyle/>
                    <a:p>
                      <a:pPr algn="ctr"/>
                      <a:r>
                        <a:rPr lang="cs-CZ" sz="2000" dirty="0"/>
                        <a:t>412</a:t>
                      </a:r>
                    </a:p>
                  </a:txBody>
                  <a:tcPr/>
                </a:tc>
                <a:tc>
                  <a:txBody>
                    <a:bodyPr/>
                    <a:lstStyle/>
                    <a:p>
                      <a:pPr algn="ctr"/>
                      <a:r>
                        <a:rPr lang="cs-CZ" sz="2000" dirty="0"/>
                        <a:t>726</a:t>
                      </a:r>
                    </a:p>
                  </a:txBody>
                  <a:tcPr/>
                </a:tc>
                <a:tc>
                  <a:txBody>
                    <a:bodyPr/>
                    <a:lstStyle/>
                    <a:p>
                      <a:pPr algn="ctr"/>
                      <a:r>
                        <a:rPr lang="cs-CZ" sz="2000" dirty="0"/>
                        <a:t>741</a:t>
                      </a:r>
                    </a:p>
                  </a:txBody>
                  <a:tcPr/>
                </a:tc>
                <a:tc>
                  <a:txBody>
                    <a:bodyPr/>
                    <a:lstStyle/>
                    <a:p>
                      <a:pPr algn="ctr"/>
                      <a:r>
                        <a:rPr lang="cs-CZ" sz="2000" dirty="0"/>
                        <a:t>704</a:t>
                      </a:r>
                    </a:p>
                  </a:txBody>
                  <a:tcPr/>
                </a:tc>
                <a:tc>
                  <a:txBody>
                    <a:bodyPr/>
                    <a:lstStyle/>
                    <a:p>
                      <a:pPr algn="ctr"/>
                      <a:r>
                        <a:rPr lang="cs-CZ" sz="2000" dirty="0"/>
                        <a:t>605</a:t>
                      </a:r>
                    </a:p>
                  </a:txBody>
                  <a:tcPr/>
                </a:tc>
                <a:tc>
                  <a:txBody>
                    <a:bodyPr/>
                    <a:lstStyle/>
                    <a:p>
                      <a:pPr algn="ctr"/>
                      <a:r>
                        <a:rPr lang="cs-CZ" sz="2000" dirty="0"/>
                        <a:t>705</a:t>
                      </a:r>
                    </a:p>
                  </a:txBody>
                  <a:tcPr/>
                </a:tc>
                <a:tc>
                  <a:txBody>
                    <a:bodyPr/>
                    <a:lstStyle/>
                    <a:p>
                      <a:pPr algn="ctr"/>
                      <a:r>
                        <a:rPr lang="cs-CZ" sz="2000" dirty="0"/>
                        <a:t>780</a:t>
                      </a:r>
                    </a:p>
                  </a:txBody>
                  <a:tcPr/>
                </a:tc>
                <a:extLst>
                  <a:ext uri="{0D108BD9-81ED-4DB2-BD59-A6C34878D82A}">
                    <a16:rowId xmlns:a16="http://schemas.microsoft.com/office/drawing/2014/main" val="10002"/>
                  </a:ext>
                </a:extLst>
              </a:tr>
            </a:tbl>
          </a:graphicData>
        </a:graphic>
      </p:graphicFrame>
      <p:sp>
        <p:nvSpPr>
          <p:cNvPr id="5" name="Obdélník 4"/>
          <p:cNvSpPr/>
          <p:nvPr/>
        </p:nvSpPr>
        <p:spPr>
          <a:xfrm rot="10800000" flipV="1">
            <a:off x="971600" y="4044552"/>
            <a:ext cx="7454658" cy="615553"/>
          </a:xfrm>
          <a:prstGeom prst="rect">
            <a:avLst/>
          </a:prstGeom>
        </p:spPr>
        <p:txBody>
          <a:bodyPr wrap="square">
            <a:spAutoFit/>
          </a:bodyPr>
          <a:lstStyle/>
          <a:p>
            <a:endParaRPr lang="cs-CZ" altLang="cs-CZ" i="1" dirty="0"/>
          </a:p>
          <a:p>
            <a:r>
              <a:rPr lang="cs-CZ" altLang="cs-CZ" sz="1600" i="1" dirty="0"/>
              <a:t>Zdroj: Statistické výkazy V (MPSV) 20-01 o výkonu sociálně-právní ochrany dětí</a:t>
            </a:r>
            <a:endParaRPr lang="cs-CZ" sz="1600" dirty="0"/>
          </a:p>
        </p:txBody>
      </p:sp>
    </p:spTree>
    <p:extLst>
      <p:ext uri="{BB962C8B-B14F-4D97-AF65-F5344CB8AC3E}">
        <p14:creationId xmlns:p14="http://schemas.microsoft.com/office/powerpoint/2010/main" val="295678931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188641"/>
            <a:ext cx="8136904" cy="576064"/>
          </a:xfrm>
        </p:spPr>
        <p:txBody>
          <a:bodyPr/>
          <a:lstStyle/>
          <a:p>
            <a:r>
              <a:rPr lang="cs-CZ" sz="2600" b="1" dirty="0">
                <a:solidFill>
                  <a:srgbClr val="362BC5"/>
                </a:solidFill>
              </a:rPr>
              <a:t>Novelizace zákonů souvisejících s potíráním DN</a:t>
            </a:r>
          </a:p>
        </p:txBody>
      </p:sp>
      <p:sp>
        <p:nvSpPr>
          <p:cNvPr id="62467" name="Zástupný symbol pro obsah 2"/>
          <p:cNvSpPr>
            <a:spLocks noGrp="1"/>
          </p:cNvSpPr>
          <p:nvPr>
            <p:ph idx="4294967295"/>
          </p:nvPr>
        </p:nvSpPr>
        <p:spPr>
          <a:xfrm>
            <a:off x="827088" y="953346"/>
            <a:ext cx="7921625" cy="5427982"/>
          </a:xfrm>
        </p:spPr>
        <p:txBody>
          <a:bodyPr/>
          <a:lstStyle/>
          <a:p>
            <a:pPr marL="0" indent="0" eaLnBrk="1" hangingPunct="1">
              <a:buNone/>
              <a:defRPr/>
            </a:pPr>
            <a:r>
              <a:rPr lang="cs-CZ" sz="2400" b="1" u="sng" dirty="0">
                <a:solidFill>
                  <a:srgbClr val="002060"/>
                </a:solidFill>
                <a:effectLst>
                  <a:outerShdw blurRad="38100" dist="38100" dir="2700000" algn="tl">
                    <a:srgbClr val="000000">
                      <a:alpha val="43137"/>
                    </a:srgbClr>
                  </a:outerShdw>
                </a:effectLst>
              </a:rPr>
              <a:t>Zákon č. 78/2025 Sb., kterým se mění zákon </a:t>
            </a:r>
            <a:br>
              <a:rPr lang="cs-CZ" sz="2400" b="1" u="sng" dirty="0">
                <a:solidFill>
                  <a:srgbClr val="002060"/>
                </a:solidFill>
                <a:effectLst>
                  <a:outerShdw blurRad="38100" dist="38100" dir="2700000" algn="tl">
                    <a:srgbClr val="000000">
                      <a:alpha val="43137"/>
                    </a:srgbClr>
                  </a:outerShdw>
                </a:effectLst>
              </a:rPr>
            </a:br>
            <a:r>
              <a:rPr lang="cs-CZ" sz="2400" b="1" u="sng" dirty="0">
                <a:solidFill>
                  <a:srgbClr val="002060"/>
                </a:solidFill>
                <a:effectLst>
                  <a:outerShdw blurRad="38100" dist="38100" dir="2700000" algn="tl">
                    <a:srgbClr val="000000">
                      <a:alpha val="43137"/>
                    </a:srgbClr>
                  </a:outerShdw>
                </a:effectLst>
              </a:rPr>
              <a:t>č. 89/2012 Sb., občanský zákoník, ve znění pozdějších předpisů, a další zákony v souvislosti s potíráním domácího násilí </a:t>
            </a:r>
            <a:r>
              <a:rPr lang="cs-CZ" sz="2400" b="1" dirty="0">
                <a:solidFill>
                  <a:srgbClr val="002060"/>
                </a:solidFill>
              </a:rPr>
              <a:t>– účinnost od 1. 7. 2025</a:t>
            </a:r>
          </a:p>
          <a:p>
            <a:pPr marL="0" indent="-180000" eaLnBrk="1" hangingPunct="1">
              <a:spcBef>
                <a:spcPts val="1200"/>
              </a:spcBef>
              <a:spcAft>
                <a:spcPts val="600"/>
              </a:spcAft>
              <a:buFont typeface="Wingdings" panose="05000000000000000000" pitchFamily="2" charset="2"/>
              <a:buChar char="v"/>
              <a:defRPr/>
            </a:pPr>
            <a:r>
              <a:rPr lang="cs-CZ" sz="2400" dirty="0">
                <a:solidFill>
                  <a:srgbClr val="002060"/>
                </a:solidFill>
              </a:rPr>
              <a:t> </a:t>
            </a:r>
            <a:r>
              <a:rPr lang="cs-CZ" sz="2000" dirty="0">
                <a:solidFill>
                  <a:srgbClr val="002060"/>
                </a:solidFill>
              </a:rPr>
              <a:t>ČÁST PRVNÍ - Změna občanského zákoníku</a:t>
            </a:r>
          </a:p>
          <a:p>
            <a:pPr marL="0" indent="-180000" eaLnBrk="1" hangingPunct="1">
              <a:spcBef>
                <a:spcPts val="600"/>
              </a:spcBef>
              <a:spcAft>
                <a:spcPts val="600"/>
              </a:spcAft>
              <a:buFont typeface="Wingdings" panose="05000000000000000000" pitchFamily="2" charset="2"/>
              <a:buChar char="v"/>
              <a:defRPr/>
            </a:pPr>
            <a:r>
              <a:rPr lang="cs-CZ" sz="2000" dirty="0">
                <a:solidFill>
                  <a:srgbClr val="002060"/>
                </a:solidFill>
              </a:rPr>
              <a:t>  ČÁST DRUHÁ - Změna občanského soudního řádu</a:t>
            </a:r>
          </a:p>
          <a:p>
            <a:pPr marL="0" indent="-180000" eaLnBrk="1" hangingPunct="1">
              <a:spcBef>
                <a:spcPts val="600"/>
              </a:spcBef>
              <a:spcAft>
                <a:spcPts val="600"/>
              </a:spcAft>
              <a:buFont typeface="Wingdings" panose="05000000000000000000" pitchFamily="2" charset="2"/>
              <a:buChar char="v"/>
              <a:defRPr/>
            </a:pPr>
            <a:r>
              <a:rPr lang="cs-CZ" sz="2000" dirty="0">
                <a:solidFill>
                  <a:srgbClr val="002060"/>
                </a:solidFill>
              </a:rPr>
              <a:t>  ČÁST TŘETÍ - Změna zákona o sociálně-právní ochraně dětí</a:t>
            </a:r>
          </a:p>
          <a:p>
            <a:pPr marL="0" indent="-180000" eaLnBrk="1" hangingPunct="1">
              <a:spcBef>
                <a:spcPts val="600"/>
              </a:spcBef>
              <a:spcAft>
                <a:spcPts val="600"/>
              </a:spcAft>
              <a:buFont typeface="Wingdings" panose="05000000000000000000" pitchFamily="2" charset="2"/>
              <a:buChar char="v"/>
              <a:defRPr/>
            </a:pPr>
            <a:r>
              <a:rPr lang="cs-CZ" sz="2000" dirty="0">
                <a:solidFill>
                  <a:srgbClr val="002060"/>
                </a:solidFill>
              </a:rPr>
              <a:t>  ČÁST ČTVRTÁ - Změna zákona o Policii České republiky</a:t>
            </a:r>
          </a:p>
          <a:p>
            <a:pPr marL="0" indent="-180000" eaLnBrk="1" hangingPunct="1">
              <a:spcBef>
                <a:spcPts val="600"/>
              </a:spcBef>
              <a:spcAft>
                <a:spcPts val="600"/>
              </a:spcAft>
              <a:buFont typeface="Wingdings" panose="05000000000000000000" pitchFamily="2" charset="2"/>
              <a:buChar char="v"/>
              <a:defRPr/>
            </a:pPr>
            <a:r>
              <a:rPr lang="cs-CZ" sz="2000" dirty="0">
                <a:solidFill>
                  <a:srgbClr val="002060"/>
                </a:solidFill>
              </a:rPr>
              <a:t>  ČÁST PÁTÁ - Změna zákona o obětech trestných činů</a:t>
            </a:r>
          </a:p>
          <a:p>
            <a:pPr marL="0" indent="-180000" eaLnBrk="1" hangingPunct="1">
              <a:spcBef>
                <a:spcPts val="600"/>
              </a:spcBef>
              <a:spcAft>
                <a:spcPts val="600"/>
              </a:spcAft>
              <a:buFont typeface="Wingdings" panose="05000000000000000000" pitchFamily="2" charset="2"/>
              <a:buChar char="v"/>
              <a:defRPr/>
            </a:pPr>
            <a:r>
              <a:rPr lang="cs-CZ" sz="2000" dirty="0">
                <a:solidFill>
                  <a:srgbClr val="002060"/>
                </a:solidFill>
              </a:rPr>
              <a:t>  ČÁST ŠESTÁ - Změna zákona o zvláštních řízeních soudních</a:t>
            </a:r>
          </a:p>
          <a:p>
            <a:pPr marL="0" indent="-180000" eaLnBrk="1" hangingPunct="1">
              <a:spcBef>
                <a:spcPts val="600"/>
              </a:spcBef>
              <a:spcAft>
                <a:spcPts val="600"/>
              </a:spcAft>
              <a:buFont typeface="Wingdings" panose="05000000000000000000" pitchFamily="2" charset="2"/>
              <a:buChar char="v"/>
              <a:defRPr/>
            </a:pPr>
            <a:r>
              <a:rPr lang="cs-CZ" sz="2000" dirty="0">
                <a:solidFill>
                  <a:srgbClr val="002060"/>
                </a:solidFill>
              </a:rPr>
              <a:t>  ČÁST SEDMÁ - Změna zákona o odpovědnosti za přestupky a řízení o nich</a:t>
            </a:r>
          </a:p>
          <a:p>
            <a:pPr marL="0" indent="0">
              <a:buNone/>
            </a:pPr>
            <a:endParaRPr lang="cs-CZ" sz="2200" b="1" u="sng" dirty="0"/>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9D486-4D32-DE35-84A8-807DC3096ACA}"/>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1C46C7B8-40A0-6C8F-1F48-0F901DA8882E}"/>
              </a:ext>
            </a:extLst>
          </p:cNvPr>
          <p:cNvSpPr>
            <a:spLocks noGrp="1"/>
          </p:cNvSpPr>
          <p:nvPr>
            <p:ph type="title" idx="4294967295"/>
          </p:nvPr>
        </p:nvSpPr>
        <p:spPr>
          <a:xfrm>
            <a:off x="611560" y="116633"/>
            <a:ext cx="8136904" cy="576063"/>
          </a:xfrm>
        </p:spPr>
        <p:txBody>
          <a:bodyPr/>
          <a:lstStyle/>
          <a:p>
            <a:r>
              <a:rPr lang="cs-CZ" sz="2600" b="1" dirty="0">
                <a:solidFill>
                  <a:srgbClr val="362BC5"/>
                </a:solidFill>
              </a:rPr>
              <a:t>Zákonná definice pojmu „domácí násilí“</a:t>
            </a:r>
          </a:p>
        </p:txBody>
      </p:sp>
      <p:sp>
        <p:nvSpPr>
          <p:cNvPr id="62467" name="Zástupný symbol pro obsah 2">
            <a:extLst>
              <a:ext uri="{FF2B5EF4-FFF2-40B4-BE49-F238E27FC236}">
                <a16:creationId xmlns:a16="http://schemas.microsoft.com/office/drawing/2014/main" id="{9DB215B8-679C-726B-04B3-1B2D87403974}"/>
              </a:ext>
            </a:extLst>
          </p:cNvPr>
          <p:cNvSpPr>
            <a:spLocks noGrp="1"/>
          </p:cNvSpPr>
          <p:nvPr>
            <p:ph idx="4294967295"/>
          </p:nvPr>
        </p:nvSpPr>
        <p:spPr>
          <a:xfrm>
            <a:off x="826839" y="692696"/>
            <a:ext cx="7921625" cy="5976664"/>
          </a:xfrm>
        </p:spPr>
        <p:txBody>
          <a:bodyPr/>
          <a:lstStyle/>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cs-CZ" sz="2000" b="1" i="0" u="sng"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Doplnění společných ustanovení v části páté občanského zákoníku</a:t>
            </a:r>
          </a:p>
          <a:p>
            <a:pPr marL="0" marR="0" lvl="0" indent="0" algn="ctr"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3021</a:t>
            </a:r>
            <a:endParaRPr kumimoji="0" lang="cs-CZ" sz="2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7000"/>
              </a:lnSpc>
              <a:spcBef>
                <a:spcPct val="20000"/>
              </a:spcBef>
              <a:spcAft>
                <a:spcPts val="0"/>
              </a:spcAft>
              <a:buClrTx/>
              <a:buSzTx/>
              <a:buFont typeface="Arial" panose="020B0604020202020204" pitchFamily="34" charset="0"/>
              <a:buNone/>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Domácí násilí</a:t>
            </a:r>
            <a:endPar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(1) Domácím násilím se rozumí násilné jednání vůči oběti v jakékoli formě, při kterém zpravidla dochází ke zneužívání moci nebo nerovného postavení a kterým</a:t>
            </a:r>
            <a:endPar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1200"/>
              </a:spcBef>
              <a:spcAft>
                <a:spcPts val="0"/>
              </a:spcAft>
              <a:buClrTx/>
              <a:buSzTx/>
              <a:buFont typeface="Arial" panose="020B0604020202020204" pitchFamily="34" charset="0"/>
              <a:buNone/>
              <a:tabLst>
                <a:tab pos="269875" algn="l"/>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	bylo nebo mělo být </a:t>
            </a:r>
            <a:r>
              <a:rPr kumimoji="0" lang="cs-CZ" sz="2200" b="1" i="0" u="sng"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neoprávněně zasaženo</a:t>
            </a: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do její tělesné integrity,</a:t>
            </a:r>
            <a:endPar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1200"/>
              </a:spcBef>
              <a:spcAft>
                <a:spcPts val="0"/>
              </a:spcAft>
              <a:buClrTx/>
              <a:buSzTx/>
              <a:buFont typeface="Arial" panose="020B0604020202020204" pitchFamily="34" charset="0"/>
              <a:buNone/>
              <a:tabLst>
                <a:tab pos="269875" algn="l"/>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b)	bylo nebo mělo být </a:t>
            </a:r>
            <a:r>
              <a:rPr kumimoji="0" lang="cs-CZ" sz="2200" b="1" i="0" u="sng"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neoprávněně opakovaně nebo vážně zasaženo</a:t>
            </a: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do její duševní integrity, svobody nebo důstojnosti, zejména v intimní oblasti, do její vážnosti, cti nebo soukromí nebo </a:t>
            </a:r>
            <a:endPar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1200"/>
              </a:spcBef>
              <a:spcAft>
                <a:spcPts val="0"/>
              </a:spcAft>
              <a:buClrTx/>
              <a:buSzTx/>
              <a:buFont typeface="Arial" panose="020B0604020202020204" pitchFamily="34" charset="0"/>
              <a:buNone/>
              <a:tabLst>
                <a:tab pos="269875" algn="l"/>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c)	byla </a:t>
            </a:r>
            <a:r>
              <a:rPr kumimoji="0" lang="cs-CZ" sz="2200" b="1" i="0" u="sng"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vážně ohrožena nebo narušena</a:t>
            </a: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její schopnost uspokojovat své základní potřeby nebo základní potřeby členů společné domácnosti.</a:t>
            </a:r>
            <a:endPar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cs-CZ" sz="2200" b="1" u="sng" dirty="0"/>
          </a:p>
        </p:txBody>
      </p:sp>
      <p:pic>
        <p:nvPicPr>
          <p:cNvPr id="41987" name="Picture 14" descr="pruh">
            <a:extLst>
              <a:ext uri="{FF2B5EF4-FFF2-40B4-BE49-F238E27FC236}">
                <a16:creationId xmlns:a16="http://schemas.microsoft.com/office/drawing/2014/main" id="{C3409E3A-306A-CBFB-DD5F-920EF72BF031}"/>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3052463886"/>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EA321-FCCA-FE33-A498-E8B4ADF44E52}"/>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5709C276-E12D-81E4-3E94-FA826F8961F0}"/>
              </a:ext>
            </a:extLst>
          </p:cNvPr>
          <p:cNvSpPr>
            <a:spLocks noGrp="1"/>
          </p:cNvSpPr>
          <p:nvPr>
            <p:ph type="title" idx="4294967295"/>
          </p:nvPr>
        </p:nvSpPr>
        <p:spPr>
          <a:xfrm>
            <a:off x="611560" y="116633"/>
            <a:ext cx="8136904" cy="576063"/>
          </a:xfrm>
        </p:spPr>
        <p:txBody>
          <a:bodyPr/>
          <a:lstStyle/>
          <a:p>
            <a:r>
              <a:rPr lang="cs-CZ" sz="2600" b="1" dirty="0">
                <a:solidFill>
                  <a:srgbClr val="362BC5"/>
                </a:solidFill>
              </a:rPr>
              <a:t>Zákonná definice pojmu „domácí násilí“</a:t>
            </a:r>
          </a:p>
        </p:txBody>
      </p:sp>
      <p:sp>
        <p:nvSpPr>
          <p:cNvPr id="62467" name="Zástupný symbol pro obsah 2">
            <a:extLst>
              <a:ext uri="{FF2B5EF4-FFF2-40B4-BE49-F238E27FC236}">
                <a16:creationId xmlns:a16="http://schemas.microsoft.com/office/drawing/2014/main" id="{7268516E-7AE4-10B2-64A8-3EBF90ACFFC0}"/>
              </a:ext>
            </a:extLst>
          </p:cNvPr>
          <p:cNvSpPr>
            <a:spLocks noGrp="1"/>
          </p:cNvSpPr>
          <p:nvPr>
            <p:ph idx="4294967295"/>
          </p:nvPr>
        </p:nvSpPr>
        <p:spPr>
          <a:xfrm>
            <a:off x="826839" y="1052736"/>
            <a:ext cx="7921625" cy="5616623"/>
          </a:xfrm>
        </p:spPr>
        <p:txBody>
          <a:bodyPr/>
          <a:lstStyle/>
          <a:p>
            <a:pPr algn="just">
              <a:spcBef>
                <a:spcPts val="1200"/>
              </a:spcBef>
              <a:spcAft>
                <a:spcPts val="600"/>
              </a:spcAft>
              <a:buFont typeface="Wingdings" panose="05000000000000000000" pitchFamily="2" charset="2"/>
              <a:buChar char="Ø"/>
            </a:pPr>
            <a:r>
              <a:rPr lang="cs-CZ" sz="2400" dirty="0">
                <a:effectLst/>
                <a:latin typeface="Arial" panose="020B0604020202020204" pitchFamily="34" charset="0"/>
                <a:ea typeface="Aptos" panose="020B0004020202020204" pitchFamily="34" charset="0"/>
              </a:rPr>
              <a:t>Pojem „domácí násilí“ zahrnuje různé formy tělesného, psychického nebo sexuálního násilí a rovněž případy ekonomického vykořisťování oběti.</a:t>
            </a:r>
            <a:r>
              <a:rPr lang="cs-CZ" sz="2400" kern="0" dirty="0">
                <a:effectLst/>
                <a:latin typeface="Arial" panose="020B0604020202020204" pitchFamily="34" charset="0"/>
                <a:ea typeface="Times New Roman" panose="02020603050405020304" pitchFamily="18" charset="0"/>
              </a:rPr>
              <a:t> </a:t>
            </a:r>
          </a:p>
          <a:p>
            <a:pPr algn="just">
              <a:spcBef>
                <a:spcPts val="1200"/>
              </a:spcBef>
              <a:spcAft>
                <a:spcPts val="600"/>
              </a:spcAft>
              <a:buFont typeface="Wingdings" panose="05000000000000000000" pitchFamily="2" charset="2"/>
              <a:buChar char="Ø"/>
            </a:pPr>
            <a:r>
              <a:rPr lang="cs-CZ" sz="2400" dirty="0">
                <a:latin typeface="Arial" panose="020B0604020202020204" pitchFamily="34" charset="0"/>
                <a:ea typeface="Aptos" panose="020B0004020202020204" pitchFamily="34" charset="0"/>
              </a:rPr>
              <a:t>Jde-li</a:t>
            </a:r>
            <a:r>
              <a:rPr lang="cs-CZ" sz="2400" dirty="0">
                <a:effectLst/>
                <a:latin typeface="Arial" panose="020B0604020202020204" pitchFamily="34" charset="0"/>
                <a:ea typeface="Aptos" panose="020B0004020202020204" pitchFamily="34" charset="0"/>
              </a:rPr>
              <a:t> o domácí násilí ve formě </a:t>
            </a:r>
            <a:r>
              <a:rPr lang="cs-CZ" sz="2400" b="1" dirty="0">
                <a:effectLst/>
                <a:latin typeface="Arial" panose="020B0604020202020204" pitchFamily="34" charset="0"/>
                <a:ea typeface="Aptos" panose="020B0004020202020204" pitchFamily="34" charset="0"/>
              </a:rPr>
              <a:t>psychického násilí</a:t>
            </a:r>
            <a:r>
              <a:rPr lang="cs-CZ" sz="2400" dirty="0">
                <a:effectLst/>
                <a:latin typeface="Arial" panose="020B0604020202020204" pitchFamily="34" charset="0"/>
                <a:ea typeface="Aptos" panose="020B0004020202020204" pitchFamily="34" charset="0"/>
              </a:rPr>
              <a:t>, zahrnujícího zásahy do duševní integrity, svobody, důstojnosti, vážnosti, cti nebo soukromí oběti domácího násilí, vyžaduje se v těchto případech naplnění </a:t>
            </a:r>
            <a:r>
              <a:rPr lang="cs-CZ" sz="2400" dirty="0">
                <a:effectLst/>
                <a:highlight>
                  <a:srgbClr val="FFFF00"/>
                </a:highlight>
                <a:latin typeface="Arial" panose="020B0604020202020204" pitchFamily="34" charset="0"/>
                <a:ea typeface="Aptos" panose="020B0004020202020204" pitchFamily="34" charset="0"/>
              </a:rPr>
              <a:t>znaků opakovanosti či vážnosti jednání pachatele </a:t>
            </a:r>
            <a:r>
              <a:rPr lang="cs-CZ" sz="2400" dirty="0">
                <a:effectLst/>
                <a:latin typeface="Arial" panose="020B0604020202020204" pitchFamily="34" charset="0"/>
                <a:ea typeface="Aptos" panose="020B0004020202020204" pitchFamily="34" charset="0"/>
              </a:rPr>
              <a:t>domácího násilí. </a:t>
            </a:r>
          </a:p>
          <a:p>
            <a:pPr algn="just">
              <a:spcBef>
                <a:spcPts val="1200"/>
              </a:spcBef>
              <a:spcAft>
                <a:spcPts val="600"/>
              </a:spcAft>
              <a:buFont typeface="Wingdings" panose="05000000000000000000" pitchFamily="2" charset="2"/>
              <a:buChar char="Ø"/>
            </a:pPr>
            <a:r>
              <a:rPr lang="cs-CZ" sz="2400" dirty="0">
                <a:effectLst/>
                <a:latin typeface="Arial" panose="020B0604020202020204" pitchFamily="34" charset="0"/>
                <a:ea typeface="Aptos" panose="020B0004020202020204" pitchFamily="34" charset="0"/>
              </a:rPr>
              <a:t>Pod definici domácího násilí tak nespadají méně závažné a jednorázové případy psychického násilí (například jednotlivá urážka). </a:t>
            </a:r>
            <a:endParaRPr lang="cs-CZ" sz="2200" b="1" u="sng" dirty="0"/>
          </a:p>
        </p:txBody>
      </p:sp>
      <p:pic>
        <p:nvPicPr>
          <p:cNvPr id="41987" name="Picture 14" descr="pruh">
            <a:extLst>
              <a:ext uri="{FF2B5EF4-FFF2-40B4-BE49-F238E27FC236}">
                <a16:creationId xmlns:a16="http://schemas.microsoft.com/office/drawing/2014/main" id="{828F0BCC-E222-6F5F-0966-761AEB947269}"/>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3596751571"/>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6C17B-79D2-2B60-385C-A430D9B1E1E7}"/>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6E564BAD-2F42-F01B-D5D1-07213A2AF2FF}"/>
              </a:ext>
            </a:extLst>
          </p:cNvPr>
          <p:cNvSpPr>
            <a:spLocks noGrp="1"/>
          </p:cNvSpPr>
          <p:nvPr>
            <p:ph type="title" idx="4294967295"/>
          </p:nvPr>
        </p:nvSpPr>
        <p:spPr>
          <a:xfrm>
            <a:off x="611560" y="116633"/>
            <a:ext cx="8136904" cy="576063"/>
          </a:xfrm>
        </p:spPr>
        <p:txBody>
          <a:bodyPr/>
          <a:lstStyle/>
          <a:p>
            <a:r>
              <a:rPr lang="cs-CZ" sz="2600" b="1" dirty="0">
                <a:solidFill>
                  <a:srgbClr val="362BC5"/>
                </a:solidFill>
              </a:rPr>
              <a:t>Zákonná definice pojmu „domácí násilí“</a:t>
            </a:r>
          </a:p>
        </p:txBody>
      </p:sp>
      <p:sp>
        <p:nvSpPr>
          <p:cNvPr id="62467" name="Zástupný symbol pro obsah 2">
            <a:extLst>
              <a:ext uri="{FF2B5EF4-FFF2-40B4-BE49-F238E27FC236}">
                <a16:creationId xmlns:a16="http://schemas.microsoft.com/office/drawing/2014/main" id="{464DB318-879A-3629-1A0C-C8470CD86F3B}"/>
              </a:ext>
            </a:extLst>
          </p:cNvPr>
          <p:cNvSpPr>
            <a:spLocks noGrp="1"/>
          </p:cNvSpPr>
          <p:nvPr>
            <p:ph idx="4294967295"/>
          </p:nvPr>
        </p:nvSpPr>
        <p:spPr>
          <a:xfrm>
            <a:off x="826839" y="809328"/>
            <a:ext cx="7921625" cy="5860031"/>
          </a:xfrm>
        </p:spPr>
        <p:txBody>
          <a:bodyPr/>
          <a:lstStyle/>
          <a:p>
            <a:pPr algn="just">
              <a:spcBef>
                <a:spcPts val="1200"/>
              </a:spcBef>
              <a:spcAft>
                <a:spcPts val="600"/>
              </a:spcAft>
              <a:buFont typeface="Wingdings" panose="05000000000000000000" pitchFamily="2" charset="2"/>
              <a:buChar char="Ø"/>
            </a:pPr>
            <a:r>
              <a:rPr lang="cs-CZ" sz="2400" dirty="0">
                <a:effectLst/>
                <a:latin typeface="Arial" panose="020B0604020202020204" pitchFamily="34" charset="0"/>
                <a:ea typeface="Aptos" panose="020B0004020202020204" pitchFamily="34" charset="0"/>
              </a:rPr>
              <a:t>V případech fyzického nebo sexuálního násilí, které zasahuje do tělesné integrity oběti, se </a:t>
            </a:r>
            <a:r>
              <a:rPr lang="cs-CZ" sz="2400" dirty="0">
                <a:effectLst/>
                <a:highlight>
                  <a:srgbClr val="FFFF00"/>
                </a:highlight>
                <a:latin typeface="Arial" panose="020B0604020202020204" pitchFamily="34" charset="0"/>
                <a:ea typeface="Aptos" panose="020B0004020202020204" pitchFamily="34" charset="0"/>
              </a:rPr>
              <a:t>naopak prvek dlouhodobosti a opakovanosti nevyžaduje</a:t>
            </a:r>
            <a:r>
              <a:rPr lang="cs-CZ" sz="2400" dirty="0">
                <a:latin typeface="Arial" panose="020B0604020202020204" pitchFamily="34" charset="0"/>
                <a:ea typeface="Aptos" panose="020B0004020202020204" pitchFamily="34" charset="0"/>
              </a:rPr>
              <a:t>.</a:t>
            </a:r>
          </a:p>
          <a:p>
            <a:pPr algn="just">
              <a:spcBef>
                <a:spcPts val="1200"/>
              </a:spcBef>
              <a:spcAft>
                <a:spcPts val="600"/>
              </a:spcAft>
              <a:buFont typeface="Wingdings" panose="05000000000000000000" pitchFamily="2" charset="2"/>
              <a:buChar char="Ø"/>
            </a:pPr>
            <a:r>
              <a:rPr lang="cs-CZ" sz="2400" kern="100" dirty="0">
                <a:latin typeface="Arial" panose="020B0604020202020204" pitchFamily="34" charset="0"/>
                <a:ea typeface="Aptos" panose="020B0004020202020204" pitchFamily="34" charset="0"/>
                <a:cs typeface="Times New Roman" panose="02020603050405020304" pitchFamily="18" charset="0"/>
              </a:rPr>
              <a:t>Viz důvodová zpráva k zák. č. 78/2025 Sb.:</a:t>
            </a:r>
          </a:p>
          <a:p>
            <a:pPr marL="0" indent="0" algn="just">
              <a:spcBef>
                <a:spcPts val="1200"/>
              </a:spcBef>
              <a:spcAft>
                <a:spcPts val="600"/>
              </a:spcAft>
              <a:buNone/>
            </a:pPr>
            <a:r>
              <a:rPr lang="cs-CZ" sz="2400" i="1" kern="100" dirty="0">
                <a:latin typeface="Arial" panose="020B0604020202020204" pitchFamily="34" charset="0"/>
                <a:ea typeface="Aptos" panose="020B0004020202020204" pitchFamily="34" charset="0"/>
                <a:cs typeface="Times New Roman" panose="02020603050405020304" pitchFamily="18" charset="0"/>
              </a:rPr>
              <a:t>„Účelem je pod </a:t>
            </a:r>
            <a:r>
              <a:rPr lang="cs-CZ" sz="2400" i="1" kern="100" dirty="0">
                <a:effectLst/>
                <a:latin typeface="Arial" panose="020B0604020202020204" pitchFamily="34" charset="0"/>
                <a:ea typeface="Aptos" panose="020B0004020202020204" pitchFamily="34" charset="0"/>
                <a:cs typeface="Times New Roman" panose="02020603050405020304" pitchFamily="18" charset="0"/>
              </a:rPr>
              <a:t>definici domácího násilí podřadit </a:t>
            </a:r>
            <a:br>
              <a:rPr lang="cs-CZ" sz="2400" i="1" kern="100" dirty="0">
                <a:effectLst/>
                <a:latin typeface="Arial" panose="020B0604020202020204" pitchFamily="34" charset="0"/>
                <a:ea typeface="Aptos" panose="020B0004020202020204" pitchFamily="34" charset="0"/>
                <a:cs typeface="Times New Roman" panose="02020603050405020304" pitchFamily="18" charset="0"/>
              </a:rPr>
            </a:br>
            <a:r>
              <a:rPr lang="cs-CZ" sz="2400" i="1" kern="100" dirty="0">
                <a:effectLst/>
                <a:latin typeface="Arial" panose="020B0604020202020204" pitchFamily="34" charset="0"/>
                <a:ea typeface="Aptos" panose="020B0004020202020204" pitchFamily="34" charset="0"/>
                <a:cs typeface="Times New Roman" panose="02020603050405020304" pitchFamily="18" charset="0"/>
              </a:rPr>
              <a:t>(a za domácí násilí považovat) všechny násilné situace, k nimž může docházet, </a:t>
            </a:r>
            <a:r>
              <a:rPr lang="cs-CZ" sz="2400" b="1" i="1" kern="100" dirty="0">
                <a:effectLst/>
                <a:latin typeface="Arial" panose="020B0604020202020204" pitchFamily="34" charset="0"/>
                <a:ea typeface="Aptos" panose="020B0004020202020204" pitchFamily="34" charset="0"/>
                <a:cs typeface="Times New Roman" panose="02020603050405020304" pitchFamily="18" charset="0"/>
              </a:rPr>
              <a:t>včetně prvotních a (dosud) neopakovaných případů</a:t>
            </a:r>
            <a:r>
              <a:rPr lang="cs-CZ" sz="2400" i="1" kern="100" dirty="0">
                <a:effectLst/>
                <a:latin typeface="Arial" panose="020B0604020202020204" pitchFamily="34" charset="0"/>
                <a:ea typeface="Aptos" panose="020B0004020202020204" pitchFamily="34" charset="0"/>
                <a:cs typeface="Times New Roman" panose="02020603050405020304" pitchFamily="18" charset="0"/>
              </a:rPr>
              <a:t>. Právní důsledky spojené s různou intenzitou, opakovaností čí závažností jednotlivých případů domácího násilí jsou pak řešeny v rámci relevantních ustanovení právních předpisů, </a:t>
            </a:r>
            <a:br>
              <a:rPr lang="cs-CZ" sz="2400" i="1" kern="100" dirty="0">
                <a:effectLst/>
                <a:latin typeface="Arial" panose="020B0604020202020204" pitchFamily="34" charset="0"/>
                <a:ea typeface="Aptos" panose="020B0004020202020204" pitchFamily="34" charset="0"/>
                <a:cs typeface="Times New Roman" panose="02020603050405020304" pitchFamily="18" charset="0"/>
              </a:rPr>
            </a:br>
            <a:r>
              <a:rPr lang="cs-CZ" sz="2400" i="1" kern="100" dirty="0">
                <a:effectLst/>
                <a:latin typeface="Arial" panose="020B0604020202020204" pitchFamily="34" charset="0"/>
                <a:ea typeface="Aptos" panose="020B0004020202020204" pitchFamily="34" charset="0"/>
                <a:cs typeface="Times New Roman" panose="02020603050405020304" pitchFamily="18" charset="0"/>
              </a:rPr>
              <a:t>do kterých je definice promítnuta.“</a:t>
            </a:r>
            <a:endParaRPr lang="cs-CZ" sz="3200" kern="100" dirty="0">
              <a:effectLst/>
              <a:latin typeface="Aptos" panose="020B0004020202020204" pitchFamily="34" charset="0"/>
              <a:ea typeface="Aptos" panose="020B0004020202020204" pitchFamily="34" charset="0"/>
              <a:cs typeface="Times New Roman" panose="02020603050405020304" pitchFamily="18" charset="0"/>
            </a:endParaRPr>
          </a:p>
          <a:p>
            <a:pPr>
              <a:buFont typeface="Wingdings" panose="05000000000000000000" pitchFamily="2" charset="2"/>
              <a:buChar char="Ø"/>
            </a:pPr>
            <a:endParaRPr lang="cs-CZ" sz="2400" dirty="0">
              <a:latin typeface="Arial" panose="020B0604020202020204" pitchFamily="34" charset="0"/>
              <a:ea typeface="Aptos" panose="020B0004020202020204" pitchFamily="34" charset="0"/>
            </a:endParaRPr>
          </a:p>
          <a:p>
            <a:pPr>
              <a:buFont typeface="Wingdings" panose="05000000000000000000" pitchFamily="2" charset="2"/>
              <a:buChar char="Ø"/>
            </a:pPr>
            <a:endParaRPr lang="cs-CZ" sz="2200" u="sng" dirty="0"/>
          </a:p>
        </p:txBody>
      </p:sp>
      <p:pic>
        <p:nvPicPr>
          <p:cNvPr id="41987" name="Picture 14" descr="pruh">
            <a:extLst>
              <a:ext uri="{FF2B5EF4-FFF2-40B4-BE49-F238E27FC236}">
                <a16:creationId xmlns:a16="http://schemas.microsoft.com/office/drawing/2014/main" id="{BDB814FA-45B0-48CF-62CB-901AFF102D1D}"/>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321420551"/>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34D21-9B7C-D573-9D55-CF794C4D44F7}"/>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5321B30A-EC69-5C46-C52F-BDEA462B9B31}"/>
              </a:ext>
            </a:extLst>
          </p:cNvPr>
          <p:cNvSpPr>
            <a:spLocks noGrp="1"/>
          </p:cNvSpPr>
          <p:nvPr>
            <p:ph type="title" idx="4294967295"/>
          </p:nvPr>
        </p:nvSpPr>
        <p:spPr>
          <a:xfrm>
            <a:off x="611560" y="116633"/>
            <a:ext cx="8136904" cy="576063"/>
          </a:xfrm>
        </p:spPr>
        <p:txBody>
          <a:bodyPr/>
          <a:lstStyle/>
          <a:p>
            <a:r>
              <a:rPr lang="cs-CZ" sz="2400" b="1" dirty="0">
                <a:solidFill>
                  <a:srgbClr val="362BC5"/>
                </a:solidFill>
              </a:rPr>
              <a:t>Zákonné vymezení pojmu „oběť domácího násilí“</a:t>
            </a:r>
          </a:p>
        </p:txBody>
      </p:sp>
      <p:sp>
        <p:nvSpPr>
          <p:cNvPr id="62467" name="Zástupný symbol pro obsah 2">
            <a:extLst>
              <a:ext uri="{FF2B5EF4-FFF2-40B4-BE49-F238E27FC236}">
                <a16:creationId xmlns:a16="http://schemas.microsoft.com/office/drawing/2014/main" id="{E9633362-1957-2A2C-7D0A-0F6F9409151A}"/>
              </a:ext>
            </a:extLst>
          </p:cNvPr>
          <p:cNvSpPr>
            <a:spLocks noGrp="1"/>
          </p:cNvSpPr>
          <p:nvPr>
            <p:ph idx="4294967295"/>
          </p:nvPr>
        </p:nvSpPr>
        <p:spPr>
          <a:xfrm>
            <a:off x="826839" y="692696"/>
            <a:ext cx="7921625" cy="5976664"/>
          </a:xfrm>
        </p:spPr>
        <p:txBody>
          <a:bodyPr/>
          <a:lstStyle/>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cs-CZ" sz="2000" b="1" i="0" u="sng"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Doplnění společných ustanovení v části páté občanského zákoníku</a:t>
            </a:r>
          </a:p>
          <a:p>
            <a:pPr marL="0" marR="0" lvl="0" indent="0" algn="ctr"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3021</a:t>
            </a:r>
            <a:endParaRPr kumimoji="0" lang="cs-CZ" sz="2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342900" marR="0" lvl="0" indent="0" algn="just"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(2) Obětí domácího násilí může být </a:t>
            </a:r>
            <a:endPar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1200"/>
              </a:spcBef>
              <a:spcAft>
                <a:spcPts val="0"/>
              </a:spcAft>
              <a:buClrTx/>
              <a:buSzTx/>
              <a:buFont typeface="Arial" panose="020B0604020202020204" pitchFamily="34" charset="0"/>
              <a:buNone/>
              <a:tabLst>
                <a:tab pos="269875" algn="l"/>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	osoba, která s osobou dopouštějící se domácího násilí žije nebo žila ve společné domácnosti, nebo kterou opakovaně a dlouhodobě navštěvuje,</a:t>
            </a:r>
            <a:endPar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1200"/>
              </a:spcBef>
              <a:spcAft>
                <a:spcPts val="600"/>
              </a:spcAft>
              <a:buClrTx/>
              <a:buSzTx/>
              <a:buFont typeface="Arial" panose="020B0604020202020204" pitchFamily="34" charset="0"/>
              <a:buNone/>
              <a:tabLst>
                <a:tab pos="269875" algn="l"/>
              </a:tabLst>
              <a:defRPr/>
            </a:pP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b)	osoba blízká nebo ten, kdo jí dříve byl, nebo rodič společného dítěte nebo ten, kdo s osobou dopouštějící se domácího násilí vykonává rodičovskou odpovědnost.</a:t>
            </a:r>
            <a:endPar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indent="0" algn="just">
              <a:buNone/>
            </a:pPr>
            <a:r>
              <a:rPr lang="cs-CZ" sz="1800" dirty="0"/>
              <a:t>Důvodová zpráva k zák. č. 78/2025 Sb.: „</a:t>
            </a:r>
            <a:r>
              <a:rPr lang="cs-CZ" sz="1800" i="1" dirty="0"/>
              <a:t>S ohledem na vývoj společnosti, společenských vztahů a jejich dynamiky je potřeba pod pojem domácí násilí zahrnout nejen jednání odehrávající se tzv. „mezi čtyřmi stěnami“, ale je třeba chránit též oběti takového chování agresorů, kteří svou oběť pronásledují, napadají, manipulují jí a šikanují </a:t>
            </a:r>
            <a:r>
              <a:rPr lang="cs-CZ" sz="1800" b="1" i="1" dirty="0"/>
              <a:t>i poté, co oběť společnou domácnost opustila</a:t>
            </a:r>
            <a:r>
              <a:rPr lang="cs-CZ" sz="1800" i="1" dirty="0"/>
              <a:t>. To platí mj. pro bývalé manžele, partnery či druhy, </a:t>
            </a:r>
            <a:r>
              <a:rPr lang="cs-CZ" sz="1800" i="1" dirty="0">
                <a:highlight>
                  <a:srgbClr val="FFFF00"/>
                </a:highlight>
              </a:rPr>
              <a:t>rodiče společných dětí nebo pro osoby, jež společně nadále vykonávají rodičovskou odpovědnost</a:t>
            </a:r>
            <a:r>
              <a:rPr lang="cs-CZ" sz="1800" i="1" dirty="0"/>
              <a:t>.“.</a:t>
            </a:r>
            <a:endParaRPr lang="cs-CZ" sz="1800" dirty="0"/>
          </a:p>
          <a:p>
            <a:pPr marL="0" indent="0">
              <a:buNone/>
            </a:pPr>
            <a:endParaRPr lang="cs-CZ" sz="2200" b="1" u="sng" dirty="0"/>
          </a:p>
        </p:txBody>
      </p:sp>
      <p:pic>
        <p:nvPicPr>
          <p:cNvPr id="41987" name="Picture 14" descr="pruh">
            <a:extLst>
              <a:ext uri="{FF2B5EF4-FFF2-40B4-BE49-F238E27FC236}">
                <a16:creationId xmlns:a16="http://schemas.microsoft.com/office/drawing/2014/main" id="{230B8AE2-BCF6-DC05-0202-5D055006E785}"/>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81314737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A7061-9279-845A-A068-68E88F1D0BBF}"/>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B25E7804-8564-4608-EFE1-AA4B62669737}"/>
              </a:ext>
            </a:extLst>
          </p:cNvPr>
          <p:cNvSpPr>
            <a:spLocks noGrp="1"/>
          </p:cNvSpPr>
          <p:nvPr>
            <p:ph type="title" idx="4294967295"/>
          </p:nvPr>
        </p:nvSpPr>
        <p:spPr>
          <a:xfrm>
            <a:off x="611560" y="116633"/>
            <a:ext cx="8136904" cy="576063"/>
          </a:xfrm>
        </p:spPr>
        <p:txBody>
          <a:bodyPr/>
          <a:lstStyle/>
          <a:p>
            <a:r>
              <a:rPr lang="cs-CZ" sz="2400" b="1" dirty="0">
                <a:solidFill>
                  <a:srgbClr val="362BC5"/>
                </a:solidFill>
              </a:rPr>
              <a:t>Zákonné vymezení pojmu „oběť domácího násilí“</a:t>
            </a:r>
          </a:p>
        </p:txBody>
      </p:sp>
      <p:sp>
        <p:nvSpPr>
          <p:cNvPr id="62467" name="Zástupný symbol pro obsah 2">
            <a:extLst>
              <a:ext uri="{FF2B5EF4-FFF2-40B4-BE49-F238E27FC236}">
                <a16:creationId xmlns:a16="http://schemas.microsoft.com/office/drawing/2014/main" id="{7279DED6-9DD7-E637-B36F-1D37D0E28F72}"/>
              </a:ext>
            </a:extLst>
          </p:cNvPr>
          <p:cNvSpPr>
            <a:spLocks noGrp="1"/>
          </p:cNvSpPr>
          <p:nvPr>
            <p:ph idx="4294967295"/>
          </p:nvPr>
        </p:nvSpPr>
        <p:spPr>
          <a:xfrm>
            <a:off x="826839" y="809328"/>
            <a:ext cx="7921625" cy="5860031"/>
          </a:xfrm>
        </p:spPr>
        <p:txBody>
          <a:bodyPr/>
          <a:lstStyle/>
          <a:p>
            <a:pPr algn="just">
              <a:lnSpc>
                <a:spcPct val="107000"/>
              </a:lnSpc>
              <a:spcAft>
                <a:spcPts val="800"/>
              </a:spcAft>
              <a:buFont typeface="Wingdings" panose="05000000000000000000" pitchFamily="2" charset="2"/>
              <a:buChar char="ü"/>
            </a:pPr>
            <a:r>
              <a:rPr lang="cs-CZ" sz="2200" kern="100" dirty="0">
                <a:latin typeface="Arial" panose="020B0604020202020204" pitchFamily="34" charset="0"/>
                <a:ea typeface="Aptos" panose="020B0004020202020204" pitchFamily="34" charset="0"/>
                <a:cs typeface="Times New Roman" panose="02020603050405020304" pitchFamily="18" charset="0"/>
              </a:rPr>
              <a:t>N</a:t>
            </a:r>
            <a:r>
              <a:rPr lang="cs-CZ" sz="2200" kern="100" dirty="0">
                <a:effectLst/>
                <a:latin typeface="Arial" panose="020B0604020202020204" pitchFamily="34" charset="0"/>
                <a:ea typeface="Aptos" panose="020B0004020202020204" pitchFamily="34" charset="0"/>
                <a:cs typeface="Times New Roman" panose="02020603050405020304" pitchFamily="18" charset="0"/>
              </a:rPr>
              <a:t>evyžaduje se, aby oběť domácího násilí sdílela společnou domácnost nebo společné obydlí s pachatelem domácího násilí.</a:t>
            </a:r>
          </a:p>
          <a:p>
            <a:pPr algn="just">
              <a:lnSpc>
                <a:spcPct val="107000"/>
              </a:lnSpc>
              <a:spcAft>
                <a:spcPts val="800"/>
              </a:spcAft>
              <a:buFont typeface="Wingdings" panose="05000000000000000000" pitchFamily="2" charset="2"/>
              <a:buChar char="ü"/>
            </a:pPr>
            <a:r>
              <a:rPr lang="cs-CZ" sz="2200" kern="100" dirty="0">
                <a:effectLst/>
                <a:latin typeface="Arial" panose="020B0604020202020204" pitchFamily="34" charset="0"/>
                <a:ea typeface="Aptos" panose="020B0004020202020204" pitchFamily="34" charset="0"/>
                <a:cs typeface="Times New Roman" panose="02020603050405020304" pitchFamily="18" charset="0"/>
              </a:rPr>
              <a:t>Obětí domácího násilí mohou být jak osoby žijící </a:t>
            </a:r>
            <a:br>
              <a:rPr lang="cs-CZ" sz="2200" kern="100" dirty="0">
                <a:effectLst/>
                <a:latin typeface="Arial" panose="020B0604020202020204" pitchFamily="34" charset="0"/>
                <a:ea typeface="Aptos" panose="020B0004020202020204" pitchFamily="34" charset="0"/>
                <a:cs typeface="Times New Roman" panose="02020603050405020304" pitchFamily="18" charset="0"/>
              </a:rPr>
            </a:br>
            <a:r>
              <a:rPr lang="cs-CZ" sz="2200" kern="100" dirty="0">
                <a:effectLst/>
                <a:latin typeface="Arial" panose="020B0604020202020204" pitchFamily="34" charset="0"/>
                <a:ea typeface="Aptos" panose="020B0004020202020204" pitchFamily="34" charset="0"/>
                <a:cs typeface="Times New Roman" panose="02020603050405020304" pitchFamily="18" charset="0"/>
              </a:rPr>
              <a:t>ve společné domácnosti, tak i osoby blízké nežijící </a:t>
            </a:r>
            <a:br>
              <a:rPr lang="cs-CZ" sz="2200" kern="100" dirty="0">
                <a:effectLst/>
                <a:latin typeface="Arial" panose="020B0604020202020204" pitchFamily="34" charset="0"/>
                <a:ea typeface="Aptos" panose="020B0004020202020204" pitchFamily="34" charset="0"/>
                <a:cs typeface="Times New Roman" panose="02020603050405020304" pitchFamily="18" charset="0"/>
              </a:rPr>
            </a:br>
            <a:r>
              <a:rPr lang="cs-CZ" sz="2200" kern="100" dirty="0">
                <a:effectLst/>
                <a:latin typeface="Arial" panose="020B0604020202020204" pitchFamily="34" charset="0"/>
                <a:ea typeface="Aptos" panose="020B0004020202020204" pitchFamily="34" charset="0"/>
                <a:cs typeface="Times New Roman" panose="02020603050405020304" pitchFamily="18" charset="0"/>
              </a:rPr>
              <a:t>ve společné domácnosti (včetně bývalých osob blízkých). </a:t>
            </a:r>
          </a:p>
          <a:p>
            <a:pPr algn="just">
              <a:lnSpc>
                <a:spcPct val="107000"/>
              </a:lnSpc>
              <a:spcAft>
                <a:spcPts val="800"/>
              </a:spcAft>
              <a:buFont typeface="Wingdings" panose="05000000000000000000" pitchFamily="2" charset="2"/>
              <a:buChar char="ü"/>
            </a:pPr>
            <a:r>
              <a:rPr lang="cs-CZ" sz="2200" kern="100" dirty="0">
                <a:effectLst/>
                <a:latin typeface="Arial" panose="020B0604020202020204" pitchFamily="34" charset="0"/>
                <a:ea typeface="Aptos" panose="020B0004020202020204" pitchFamily="34" charset="0"/>
                <a:cs typeface="Times New Roman" panose="02020603050405020304" pitchFamily="18" charset="0"/>
              </a:rPr>
              <a:t>Obětí může být také jeden z rodičů společného dítěte nebo ten, kdo s pachatelem domácího násilí společně vykonává rodičovskou odpovědnost, a rovněž </a:t>
            </a:r>
            <a:r>
              <a:rPr lang="cs-CZ" sz="2200" kern="100" dirty="0">
                <a:effectLst/>
                <a:highlight>
                  <a:srgbClr val="FFFF00"/>
                </a:highlight>
                <a:latin typeface="Arial" panose="020B0604020202020204" pitchFamily="34" charset="0"/>
                <a:ea typeface="Aptos" panose="020B0004020202020204" pitchFamily="34" charset="0"/>
                <a:cs typeface="Times New Roman" panose="02020603050405020304" pitchFamily="18" charset="0"/>
              </a:rPr>
              <a:t>osoba, kterou pachatel domácího násilí opakovaně a dlouhodobě navštěvuje</a:t>
            </a:r>
            <a:r>
              <a:rPr lang="cs-CZ" sz="2200" kern="100" dirty="0">
                <a:effectLst/>
                <a:latin typeface="Arial" panose="020B0604020202020204" pitchFamily="34" charset="0"/>
                <a:ea typeface="Aptos" panose="020B0004020202020204" pitchFamily="34" charset="0"/>
                <a:cs typeface="Times New Roman" panose="02020603050405020304" pitchFamily="18" charset="0"/>
              </a:rPr>
              <a:t>.</a:t>
            </a:r>
          </a:p>
          <a:p>
            <a:pPr algn="just">
              <a:lnSpc>
                <a:spcPct val="107000"/>
              </a:lnSpc>
              <a:spcAft>
                <a:spcPts val="800"/>
              </a:spcAft>
              <a:buFont typeface="Wingdings" panose="05000000000000000000" pitchFamily="2" charset="2"/>
              <a:buChar char="ü"/>
            </a:pPr>
            <a:r>
              <a:rPr lang="cs-CZ" sz="2200" kern="100" dirty="0">
                <a:latin typeface="Arial" panose="020B0604020202020204" pitchFamily="34" charset="0"/>
                <a:ea typeface="Aptos" panose="020B0004020202020204" pitchFamily="34" charset="0"/>
                <a:cs typeface="Times New Roman" panose="02020603050405020304" pitchFamily="18" charset="0"/>
              </a:rPr>
              <a:t>Za domácí násilí tak lze považovat i situace</a:t>
            </a:r>
            <a:r>
              <a:rPr lang="cs-CZ" sz="2200" kern="100" dirty="0">
                <a:effectLst/>
                <a:latin typeface="Arial" panose="020B0604020202020204" pitchFamily="34" charset="0"/>
                <a:ea typeface="Aptos" panose="020B0004020202020204" pitchFamily="34" charset="0"/>
                <a:cs typeface="Times New Roman" panose="02020603050405020304" pitchFamily="18" charset="0"/>
              </a:rPr>
              <a:t>, kdy dochází </a:t>
            </a:r>
            <a:br>
              <a:rPr lang="cs-CZ" sz="2200" kern="100" dirty="0">
                <a:effectLst/>
                <a:latin typeface="Arial" panose="020B0604020202020204" pitchFamily="34" charset="0"/>
                <a:ea typeface="Aptos" panose="020B0004020202020204" pitchFamily="34" charset="0"/>
                <a:cs typeface="Times New Roman" panose="02020603050405020304" pitchFamily="18" charset="0"/>
              </a:rPr>
            </a:br>
            <a:r>
              <a:rPr lang="cs-CZ" sz="2200" kern="100" dirty="0">
                <a:effectLst/>
                <a:latin typeface="Arial" panose="020B0604020202020204" pitchFamily="34" charset="0"/>
                <a:ea typeface="Aptos" panose="020B0004020202020204" pitchFamily="34" charset="0"/>
                <a:cs typeface="Times New Roman" panose="02020603050405020304" pitchFamily="18" charset="0"/>
              </a:rPr>
              <a:t>k fyzickému nebo psychickému násilí v souvislosti </a:t>
            </a:r>
            <a:br>
              <a:rPr lang="cs-CZ" sz="2200" kern="100" dirty="0">
                <a:effectLst/>
                <a:latin typeface="Arial" panose="020B0604020202020204" pitchFamily="34" charset="0"/>
                <a:ea typeface="Aptos" panose="020B0004020202020204" pitchFamily="34" charset="0"/>
                <a:cs typeface="Times New Roman" panose="02020603050405020304" pitchFamily="18" charset="0"/>
              </a:rPr>
            </a:br>
            <a:r>
              <a:rPr lang="cs-CZ" sz="2200" kern="100" dirty="0">
                <a:effectLst/>
                <a:latin typeface="Arial" panose="020B0604020202020204" pitchFamily="34" charset="0"/>
                <a:ea typeface="Aptos" panose="020B0004020202020204" pitchFamily="34" charset="0"/>
                <a:cs typeface="Times New Roman" panose="02020603050405020304" pitchFamily="18" charset="0"/>
              </a:rPr>
              <a:t>v souvislosti s návštěvami dítěte ze strany rodičů nebo jednoho z rodičů v rámci kontaktů dítěte s rodiči.</a:t>
            </a:r>
            <a:endParaRPr lang="cs-CZ" sz="22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ct val="20000"/>
              </a:spcBef>
              <a:spcAft>
                <a:spcPts val="0"/>
              </a:spcAft>
              <a:buClrTx/>
              <a:buSzTx/>
              <a:buNone/>
              <a:tabLst/>
              <a:defRPr/>
            </a:pPr>
            <a:endParaRPr kumimoji="0" lang="cs-CZ" sz="2000" b="1" i="0" u="sng"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cs-CZ" sz="2200" b="1" u="sng" dirty="0"/>
          </a:p>
        </p:txBody>
      </p:sp>
      <p:pic>
        <p:nvPicPr>
          <p:cNvPr id="41987" name="Picture 14" descr="pruh">
            <a:extLst>
              <a:ext uri="{FF2B5EF4-FFF2-40B4-BE49-F238E27FC236}">
                <a16:creationId xmlns:a16="http://schemas.microsoft.com/office/drawing/2014/main" id="{A241D745-D25B-CA61-7702-40020194F5BF}"/>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243609209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188641"/>
            <a:ext cx="8136904" cy="576064"/>
          </a:xfrm>
        </p:spPr>
        <p:txBody>
          <a:bodyPr/>
          <a:lstStyle/>
          <a:p>
            <a:r>
              <a:rPr lang="cs-CZ" sz="2400" b="1" dirty="0">
                <a:solidFill>
                  <a:srgbClr val="362BC5"/>
                </a:solidFill>
              </a:rPr>
              <a:t>Zákonná úprava činnosti OSPOD ve vztahu k DN</a:t>
            </a:r>
          </a:p>
        </p:txBody>
      </p:sp>
      <p:sp>
        <p:nvSpPr>
          <p:cNvPr id="62467" name="Zástupný symbol pro obsah 2"/>
          <p:cNvSpPr>
            <a:spLocks noGrp="1"/>
          </p:cNvSpPr>
          <p:nvPr>
            <p:ph idx="4294967295"/>
          </p:nvPr>
        </p:nvSpPr>
        <p:spPr>
          <a:xfrm>
            <a:off x="827088" y="764705"/>
            <a:ext cx="7921625" cy="5616623"/>
          </a:xfrm>
        </p:spPr>
        <p:txBody>
          <a:bodyPr/>
          <a:lstStyle/>
          <a:p>
            <a:pPr marL="0" indent="0" algn="just">
              <a:buNone/>
            </a:pPr>
            <a: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t>§ 6 písm. g) zákona č. 359/1999 Sb., o sociálně-právní ochraně dětí (ve znění novely provedené zákonem </a:t>
            </a:r>
            <a:b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br>
            <a: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t>č. 78/2025 Sb., s účinností od 1. 7. 2025):</a:t>
            </a:r>
          </a:p>
          <a:p>
            <a:pPr marL="0" indent="0" algn="just">
              <a:buNone/>
            </a:pPr>
            <a:endParaRPr lang="cs-CZ" sz="2600" dirty="0">
              <a:latin typeface="Calibri" panose="020F0502020204030204" pitchFamily="34" charset="0"/>
            </a:endParaRPr>
          </a:p>
          <a:p>
            <a:pPr marL="0" indent="0">
              <a:buNone/>
            </a:pPr>
            <a:r>
              <a:rPr lang="cs-CZ" sz="2600" dirty="0">
                <a:latin typeface="Calibri" panose="020F0502020204030204" pitchFamily="34" charset="0"/>
              </a:rPr>
              <a:t>„</a:t>
            </a:r>
            <a:r>
              <a:rPr lang="cs-CZ" sz="2400" dirty="0">
                <a:latin typeface="Times New Roman" panose="02020603050405020304" pitchFamily="18" charset="0"/>
                <a:cs typeface="Times New Roman" panose="02020603050405020304" pitchFamily="18" charset="0"/>
              </a:rPr>
              <a:t>Sociálně-právní ochrana se zaměřuje zejména na děti, </a:t>
            </a:r>
          </a:p>
          <a:p>
            <a:pPr marL="0" indent="0" algn="just">
              <a:spcAft>
                <a:spcPts val="600"/>
              </a:spcAft>
              <a:buNone/>
              <a:tabLst>
                <a:tab pos="449580" algn="l"/>
                <a:tab pos="899160" algn="l"/>
                <a:tab pos="1348740" algn="l"/>
                <a:tab pos="1798320" algn="l"/>
                <a:tab pos="3620770" algn="l"/>
              </a:tabLst>
            </a:pPr>
            <a:r>
              <a:rPr lang="cs-CZ" sz="2600" dirty="0">
                <a:latin typeface="Calibri" panose="020F0502020204030204" pitchFamily="34" charset="0"/>
              </a:rPr>
              <a:t>(g) </a:t>
            </a:r>
            <a:r>
              <a:rPr lang="cs-CZ" sz="2400" dirty="0">
                <a:solidFill>
                  <a:srgbClr val="000000"/>
                </a:solidFill>
                <a:latin typeface="Times New Roman" panose="02020603050405020304" pitchFamily="18" charset="0"/>
                <a:ea typeface="Times New Roman" panose="02020603050405020304" pitchFamily="18" charset="0"/>
              </a:rPr>
              <a:t>které jsou ohrožovány </a:t>
            </a:r>
            <a:r>
              <a:rPr lang="cs-CZ" sz="2400" strike="sngStrike" dirty="0">
                <a:solidFill>
                  <a:srgbClr val="000000"/>
                </a:solidFill>
                <a:latin typeface="Times New Roman" panose="02020603050405020304" pitchFamily="18" charset="0"/>
                <a:ea typeface="Times New Roman" panose="02020603050405020304" pitchFamily="18" charset="0"/>
              </a:rPr>
              <a:t>násilím</a:t>
            </a:r>
            <a:r>
              <a:rPr lang="cs-CZ" sz="2400" dirty="0">
                <a:solidFill>
                  <a:srgbClr val="000000"/>
                </a:solidFill>
                <a:latin typeface="Times New Roman" panose="02020603050405020304" pitchFamily="18" charset="0"/>
                <a:ea typeface="Times New Roman" panose="02020603050405020304" pitchFamily="18" charset="0"/>
              </a:rPr>
              <a:t> </a:t>
            </a:r>
            <a:r>
              <a:rPr lang="cs-CZ" sz="2400" strike="sngStrike" dirty="0">
                <a:solidFill>
                  <a:srgbClr val="000000"/>
                </a:solidFill>
                <a:latin typeface="Times New Roman" panose="02020603050405020304" pitchFamily="18" charset="0"/>
                <a:ea typeface="Times New Roman" panose="02020603050405020304" pitchFamily="18" charset="0"/>
              </a:rPr>
              <a:t>mezi rodiči nebo jinými osobami odpovědnými za výchovu dítěte </a:t>
            </a:r>
            <a:r>
              <a:rPr lang="cs-CZ" sz="2400" b="1" dirty="0">
                <a:solidFill>
                  <a:srgbClr val="000000"/>
                </a:solidFill>
                <a:latin typeface="Times New Roman" panose="02020603050405020304" pitchFamily="18" charset="0"/>
                <a:ea typeface="Times New Roman" panose="02020603050405020304" pitchFamily="18" charset="0"/>
              </a:rPr>
              <a:t>domácím násilím</a:t>
            </a:r>
            <a:r>
              <a:rPr lang="cs-CZ" sz="2400" b="1" baseline="30000" dirty="0">
                <a:solidFill>
                  <a:srgbClr val="000000"/>
                </a:solidFill>
                <a:latin typeface="Times New Roman" panose="02020603050405020304" pitchFamily="18" charset="0"/>
                <a:ea typeface="Times New Roman" panose="02020603050405020304" pitchFamily="18" charset="0"/>
              </a:rPr>
              <a:t>81)</a:t>
            </a:r>
            <a:r>
              <a:rPr lang="cs-CZ" sz="2400" dirty="0">
                <a:solidFill>
                  <a:srgbClr val="000000"/>
                </a:solidFill>
                <a:latin typeface="Times New Roman" panose="02020603050405020304" pitchFamily="18" charset="0"/>
                <a:ea typeface="Times New Roman" panose="02020603050405020304" pitchFamily="18" charset="0"/>
              </a:rPr>
              <a:t>, popřípadě násilím mezi dalšími fyzickými osobami;</a:t>
            </a:r>
          </a:p>
          <a:p>
            <a:pPr marL="0" indent="0" algn="just">
              <a:spcAft>
                <a:spcPts val="600"/>
              </a:spcAft>
              <a:buNone/>
              <a:tabLst>
                <a:tab pos="449580" algn="l"/>
                <a:tab pos="899160" algn="l"/>
                <a:tab pos="1348740" algn="l"/>
                <a:tab pos="1798320" algn="l"/>
                <a:tab pos="3620770" algn="l"/>
              </a:tabLst>
            </a:pPr>
            <a:r>
              <a:rPr lang="cs-CZ" sz="2400" dirty="0">
                <a:solidFill>
                  <a:srgbClr val="000000"/>
                </a:solidFill>
                <a:latin typeface="Times New Roman" panose="02020603050405020304" pitchFamily="18" charset="0"/>
                <a:ea typeface="Times New Roman" panose="02020603050405020304" pitchFamily="18" charset="0"/>
              </a:rPr>
              <a:t>   …. pokud tyto skutečnosti trvají po takovou dobu nebo jsou takové intenzity, že nepříznivě ovlivňují vývoj dětí nebo jsou anebo mohou být příčinou nepříznivého vývoje dětí.</a:t>
            </a:r>
          </a:p>
          <a:p>
            <a:pPr marL="0" indent="0" algn="just">
              <a:spcBef>
                <a:spcPts val="0"/>
              </a:spcBef>
              <a:spcAft>
                <a:spcPts val="0"/>
              </a:spcAft>
              <a:buNone/>
              <a:tabLst>
                <a:tab pos="449580" algn="l"/>
                <a:tab pos="899160" algn="l"/>
                <a:tab pos="1348740" algn="l"/>
                <a:tab pos="1798320" algn="l"/>
                <a:tab pos="3620770" algn="l"/>
              </a:tabLst>
            </a:pPr>
            <a:r>
              <a:rPr lang="cs-CZ" sz="2400" dirty="0">
                <a:latin typeface="Times New Roman" panose="02020603050405020304" pitchFamily="18" charset="0"/>
                <a:ea typeface="Times New Roman" panose="02020603050405020304" pitchFamily="18" charset="0"/>
              </a:rPr>
              <a:t>_________________________</a:t>
            </a:r>
          </a:p>
          <a:p>
            <a:pPr marL="0" indent="0" algn="just">
              <a:spcBef>
                <a:spcPts val="0"/>
              </a:spcBef>
              <a:spcAft>
                <a:spcPts val="600"/>
              </a:spcAft>
              <a:buNone/>
              <a:tabLst>
                <a:tab pos="449580" algn="l"/>
                <a:tab pos="899160" algn="l"/>
                <a:tab pos="1348740" algn="l"/>
                <a:tab pos="1798320" algn="l"/>
                <a:tab pos="3620770" algn="l"/>
              </a:tabLst>
            </a:pPr>
            <a:r>
              <a:rPr lang="cs-CZ" sz="1800" baseline="30000" dirty="0">
                <a:latin typeface="Times New Roman" panose="02020603050405020304" pitchFamily="18" charset="0"/>
                <a:ea typeface="Times New Roman" panose="02020603050405020304" pitchFamily="18" charset="0"/>
              </a:rPr>
              <a:t>81) </a:t>
            </a:r>
            <a:r>
              <a:rPr lang="cs-CZ" sz="1800" dirty="0">
                <a:latin typeface="Times New Roman" panose="02020603050405020304" pitchFamily="18" charset="0"/>
                <a:ea typeface="Times New Roman" panose="02020603050405020304" pitchFamily="18" charset="0"/>
              </a:rPr>
              <a:t>§ 3021 občanského zákoníku </a:t>
            </a:r>
            <a:r>
              <a:rPr lang="cs-CZ" sz="2200" dirty="0"/>
              <a:t>	   </a:t>
            </a:r>
          </a:p>
          <a:p>
            <a:pPr marL="0" indent="0" algn="just">
              <a:spcAft>
                <a:spcPts val="600"/>
              </a:spcAft>
              <a:buNone/>
              <a:defRPr/>
            </a:pPr>
            <a:endParaRPr lang="cs-CZ" sz="2200" b="1" dirty="0">
              <a:solidFill>
                <a:srgbClr val="FF5050"/>
              </a:solidFill>
              <a:latin typeface="Calibri" panose="020F0502020204030204" pitchFamily="34" charset="0"/>
            </a:endParaRPr>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EADC54-BED2-56FF-96DC-E42EDC793D6B}"/>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B5415C19-EE90-C0FF-F7DA-FAC106EC6D75}"/>
              </a:ext>
            </a:extLst>
          </p:cNvPr>
          <p:cNvSpPr>
            <a:spLocks noGrp="1"/>
          </p:cNvSpPr>
          <p:nvPr>
            <p:ph type="title" idx="4294967295"/>
          </p:nvPr>
        </p:nvSpPr>
        <p:spPr>
          <a:xfrm>
            <a:off x="611560" y="188641"/>
            <a:ext cx="8136904" cy="360039"/>
          </a:xfrm>
        </p:spPr>
        <p:txBody>
          <a:bodyPr/>
          <a:lstStyle/>
          <a:p>
            <a:r>
              <a:rPr lang="cs-CZ" sz="2400" b="1" dirty="0">
                <a:solidFill>
                  <a:srgbClr val="362BC5"/>
                </a:solidFill>
              </a:rPr>
              <a:t>Zákonná úprava činnosti OSPOD ve vztahu k DN</a:t>
            </a:r>
          </a:p>
        </p:txBody>
      </p:sp>
      <p:sp>
        <p:nvSpPr>
          <p:cNvPr id="62467" name="Zástupný symbol pro obsah 2">
            <a:extLst>
              <a:ext uri="{FF2B5EF4-FFF2-40B4-BE49-F238E27FC236}">
                <a16:creationId xmlns:a16="http://schemas.microsoft.com/office/drawing/2014/main" id="{27ED16F8-6A60-7BE7-B565-D73E99CB4A12}"/>
              </a:ext>
            </a:extLst>
          </p:cNvPr>
          <p:cNvSpPr>
            <a:spLocks noGrp="1"/>
          </p:cNvSpPr>
          <p:nvPr>
            <p:ph idx="4294967295"/>
          </p:nvPr>
        </p:nvSpPr>
        <p:spPr>
          <a:xfrm>
            <a:off x="827088" y="548680"/>
            <a:ext cx="7921625" cy="5976663"/>
          </a:xfrm>
        </p:spPr>
        <p:txBody>
          <a:bodyPr/>
          <a:lstStyle/>
          <a:p>
            <a:pPr algn="just">
              <a:spcAft>
                <a:spcPts val="600"/>
              </a:spcAft>
              <a:buFont typeface="Wingdings" panose="05000000000000000000" pitchFamily="2" charset="2"/>
              <a:buChar char="§"/>
              <a:defRPr/>
            </a:pPr>
            <a:r>
              <a:rPr lang="cs-CZ" sz="2400" b="1" dirty="0">
                <a:solidFill>
                  <a:srgbClr val="FF5050"/>
                </a:solidFill>
                <a:latin typeface="Calibri" panose="020F0502020204030204" pitchFamily="34" charset="0"/>
              </a:rPr>
              <a:t>OSPOD provádí vyhodnocení, zda se domácí násilí nebo jiný druh násilí vyznačuje takovou intenzitou a dobou trvání, že narušuje nebo může narušovat vývoj dítěte.</a:t>
            </a:r>
          </a:p>
          <a:p>
            <a:pPr algn="just">
              <a:spcAft>
                <a:spcPts val="0"/>
              </a:spcAft>
              <a:buFont typeface="Wingdings" panose="05000000000000000000" pitchFamily="2" charset="2"/>
              <a:buChar char="§"/>
              <a:defRPr/>
            </a:pPr>
            <a:r>
              <a:rPr kumimoji="0" lang="cs-CZ" sz="2400" b="0" i="1" u="none" strike="noStrike" kern="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rPr>
              <a:t>„..pokud  trvají po takovou dobu </a:t>
            </a:r>
            <a:r>
              <a:rPr kumimoji="0" lang="cs-CZ" sz="2400" b="1" i="1" u="none" strike="noStrike" kern="0" cap="none" spc="0" normalizeH="0" baseline="0" noProof="0" dirty="0">
                <a:ln>
                  <a:noFill/>
                </a:ln>
                <a:solidFill>
                  <a:srgbClr val="FF0000"/>
                </a:solidFill>
                <a:effectLst/>
                <a:highlight>
                  <a:srgbClr val="FFFF00"/>
                </a:highlight>
                <a:uLnTx/>
                <a:uFillTx/>
                <a:latin typeface="Calibri" panose="020F0502020204030204" pitchFamily="34" charset="0"/>
                <a:ea typeface="Calibri" panose="020F0502020204030204" pitchFamily="34" charset="0"/>
                <a:cs typeface="Calibri" panose="020F0502020204030204" pitchFamily="34" charset="0"/>
              </a:rPr>
              <a:t>nebo</a:t>
            </a:r>
            <a:r>
              <a:rPr kumimoji="0" lang="cs-CZ" sz="2400" b="0" i="1" u="none" strike="noStrike" kern="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rPr>
              <a:t> jsou takové intenzity..“ </a:t>
            </a:r>
            <a:endParaRPr lang="cs-CZ" sz="2400" b="1" i="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marL="324000" indent="0" algn="just">
              <a:spcBef>
                <a:spcPts val="600"/>
              </a:spcBef>
              <a:spcAft>
                <a:spcPts val="600"/>
              </a:spcAft>
              <a:buNone/>
              <a:defRPr/>
            </a:pPr>
            <a:r>
              <a:rPr lang="cs-CZ" sz="2400" b="1" dirty="0">
                <a:solidFill>
                  <a:srgbClr val="FF5050"/>
                </a:solidFill>
                <a:latin typeface="Calibri" panose="020F0502020204030204" pitchFamily="34" charset="0"/>
              </a:rPr>
              <a:t>                nižší stupeň intenzity násilí může být kompenzován delší dobou trvání a naopak.</a:t>
            </a:r>
          </a:p>
          <a:p>
            <a:pPr marL="324000" algn="just">
              <a:spcBef>
                <a:spcPts val="0"/>
              </a:spcBef>
              <a:spcAft>
                <a:spcPts val="600"/>
              </a:spcAft>
              <a:buFont typeface="Wingdings" panose="05000000000000000000" pitchFamily="2" charset="2"/>
              <a:buChar char="§"/>
              <a:defRPr/>
            </a:pPr>
            <a:r>
              <a:rPr lang="cs-CZ" sz="2400" dirty="0">
                <a:solidFill>
                  <a:srgbClr val="FF5050"/>
                </a:solidFill>
                <a:latin typeface="Calibri" panose="020F0502020204030204" pitchFamily="34" charset="0"/>
              </a:rPr>
              <a:t>Ohrožené dítě může být v postavení tzv. </a:t>
            </a:r>
            <a:r>
              <a:rPr lang="cs-CZ" sz="2400" u="sng" dirty="0">
                <a:solidFill>
                  <a:srgbClr val="FF5050"/>
                </a:solidFill>
                <a:latin typeface="Calibri" panose="020F0502020204030204" pitchFamily="34" charset="0"/>
              </a:rPr>
              <a:t>primární oběti </a:t>
            </a:r>
            <a:r>
              <a:rPr lang="cs-CZ" sz="2400" dirty="0">
                <a:solidFill>
                  <a:srgbClr val="FF5050"/>
                </a:solidFill>
                <a:latin typeface="Calibri" panose="020F0502020204030204" pitchFamily="34" charset="0"/>
              </a:rPr>
              <a:t>domácího násilí nebo v postavení tzv. </a:t>
            </a:r>
            <a:r>
              <a:rPr lang="cs-CZ" sz="2400" u="sng" dirty="0">
                <a:solidFill>
                  <a:srgbClr val="FF5050"/>
                </a:solidFill>
                <a:latin typeface="Calibri" panose="020F0502020204030204" pitchFamily="34" charset="0"/>
              </a:rPr>
              <a:t>sekundární oběti</a:t>
            </a:r>
            <a:r>
              <a:rPr lang="cs-CZ" sz="2400" dirty="0">
                <a:solidFill>
                  <a:srgbClr val="FF5050"/>
                </a:solidFill>
                <a:latin typeface="Calibri" panose="020F0502020204030204" pitchFamily="34" charset="0"/>
              </a:rPr>
              <a:t>, pokud je dítě přítomno násilí jako přímý (očitý) nebo </a:t>
            </a:r>
            <a:br>
              <a:rPr lang="cs-CZ" sz="2400" dirty="0">
                <a:solidFill>
                  <a:srgbClr val="FF5050"/>
                </a:solidFill>
                <a:latin typeface="Calibri" panose="020F0502020204030204" pitchFamily="34" charset="0"/>
              </a:rPr>
            </a:br>
            <a:r>
              <a:rPr lang="cs-CZ" sz="2400" dirty="0">
                <a:solidFill>
                  <a:srgbClr val="FF5050"/>
                </a:solidFill>
                <a:latin typeface="Calibri" panose="020F0502020204030204" pitchFamily="34" charset="0"/>
              </a:rPr>
              <a:t>i nepřímý svědek.</a:t>
            </a:r>
          </a:p>
          <a:p>
            <a:pPr marL="324000" algn="just">
              <a:spcBef>
                <a:spcPts val="0"/>
              </a:spcBef>
              <a:spcAft>
                <a:spcPts val="600"/>
              </a:spcAft>
              <a:buFont typeface="Wingdings" panose="05000000000000000000" pitchFamily="2" charset="2"/>
              <a:buChar char="§"/>
              <a:defRPr/>
            </a:pPr>
            <a:r>
              <a:rPr lang="cs-CZ" sz="2400" dirty="0">
                <a:solidFill>
                  <a:srgbClr val="FF5050"/>
                </a:solidFill>
                <a:latin typeface="Calibri" panose="020F0502020204030204" pitchFamily="34" charset="0"/>
              </a:rPr>
              <a:t>Pachatelem násilí mohou být nejen rodiče nebo jiné osoby blízké dítěti, ale rovněž i další osoby (včetně nezletilých pachatelů); nevyžaduje se, aby pachatel s dítětem společně bydlel (viz výše definice pojmu DN a oběti DN).</a:t>
            </a:r>
            <a:endParaRPr lang="cs-CZ" sz="2200" u="sng" dirty="0"/>
          </a:p>
        </p:txBody>
      </p:sp>
      <p:pic>
        <p:nvPicPr>
          <p:cNvPr id="41987" name="Picture 14" descr="pruh">
            <a:extLst>
              <a:ext uri="{FF2B5EF4-FFF2-40B4-BE49-F238E27FC236}">
                <a16:creationId xmlns:a16="http://schemas.microsoft.com/office/drawing/2014/main" id="{5F6B9B7D-2D40-D746-41F2-52B2F2F74AFF}"/>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
        <p:nvSpPr>
          <p:cNvPr id="2" name="Šipka doprava 1">
            <a:extLst>
              <a:ext uri="{FF2B5EF4-FFF2-40B4-BE49-F238E27FC236}">
                <a16:creationId xmlns:a16="http://schemas.microsoft.com/office/drawing/2014/main" id="{5F4B62CF-051E-4D7A-8B65-EFA5F658665B}"/>
              </a:ext>
            </a:extLst>
          </p:cNvPr>
          <p:cNvSpPr/>
          <p:nvPr/>
        </p:nvSpPr>
        <p:spPr>
          <a:xfrm>
            <a:off x="1259632" y="2564904"/>
            <a:ext cx="864096" cy="432048"/>
          </a:xfrm>
          <a:prstGeom prst="rightArrow">
            <a:avLst/>
          </a:prstGeom>
          <a:solidFill>
            <a:srgbClr val="FF505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FF5050"/>
              </a:solidFill>
            </a:endParaRPr>
          </a:p>
        </p:txBody>
      </p:sp>
    </p:spTree>
    <p:extLst>
      <p:ext uri="{BB962C8B-B14F-4D97-AF65-F5344CB8AC3E}">
        <p14:creationId xmlns:p14="http://schemas.microsoft.com/office/powerpoint/2010/main" val="3783338319"/>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274639"/>
            <a:ext cx="8136904" cy="418057"/>
          </a:xfrm>
        </p:spPr>
        <p:txBody>
          <a:bodyPr/>
          <a:lstStyle/>
          <a:p>
            <a:r>
              <a:rPr lang="cs-CZ" sz="2600" b="1" dirty="0">
                <a:solidFill>
                  <a:srgbClr val="362BC5"/>
                </a:solidFill>
              </a:rPr>
              <a:t>Poskytování pomoci rodiči ohroženému DN</a:t>
            </a:r>
          </a:p>
        </p:txBody>
      </p:sp>
      <p:sp>
        <p:nvSpPr>
          <p:cNvPr id="62467" name="Zástupný symbol pro obsah 2"/>
          <p:cNvSpPr>
            <a:spLocks noGrp="1"/>
          </p:cNvSpPr>
          <p:nvPr>
            <p:ph idx="4294967295"/>
          </p:nvPr>
        </p:nvSpPr>
        <p:spPr>
          <a:xfrm>
            <a:off x="683568" y="836711"/>
            <a:ext cx="8136904" cy="5746649"/>
          </a:xfrm>
        </p:spPr>
        <p:txBody>
          <a:bodyPr/>
          <a:lstStyle/>
          <a:p>
            <a:pPr marL="0" indent="0" algn="just">
              <a:buNone/>
            </a:pPr>
            <a:r>
              <a:rPr lang="cs-CZ" sz="2200" i="1" u="sng" dirty="0">
                <a:solidFill>
                  <a:srgbClr val="362BC5"/>
                </a:solidFill>
                <a:effectLst>
                  <a:outerShdw blurRad="38100" dist="38100" dir="2700000" algn="tl">
                    <a:srgbClr val="000000">
                      <a:alpha val="43137"/>
                    </a:srgbClr>
                  </a:outerShdw>
                </a:effectLst>
                <a:latin typeface="Calibri" panose="020F0502020204030204" pitchFamily="34" charset="0"/>
              </a:rPr>
              <a:t>§ 9 zákona č. 359/1999 Sb.,  o sociálně-právní ochraně dětí:</a:t>
            </a:r>
            <a:endParaRPr lang="cs-CZ" sz="2200" u="sng" dirty="0">
              <a:solidFill>
                <a:srgbClr val="362BC5"/>
              </a:solidFill>
              <a:effectLst>
                <a:outerShdw blurRad="38100" dist="38100" dir="2700000" algn="tl">
                  <a:srgbClr val="000000">
                    <a:alpha val="43137"/>
                  </a:srgbClr>
                </a:outerShdw>
              </a:effectLst>
              <a:latin typeface="Calibri" panose="020F0502020204030204" pitchFamily="34" charset="0"/>
            </a:endParaRPr>
          </a:p>
          <a:p>
            <a:pPr marL="0" indent="0" algn="just">
              <a:buNone/>
            </a:pPr>
            <a:r>
              <a:rPr lang="cs-CZ" sz="2200" dirty="0">
                <a:latin typeface="Calibri" panose="020F0502020204030204" pitchFamily="34" charset="0"/>
              </a:rPr>
              <a:t>„Rodič nebo jiná osoba odpovědná za výchovu dítěte </a:t>
            </a:r>
            <a:r>
              <a:rPr lang="cs-CZ" sz="2200" b="1" dirty="0">
                <a:latin typeface="Calibri" panose="020F0502020204030204" pitchFamily="34" charset="0"/>
              </a:rPr>
              <a:t>má právo </a:t>
            </a:r>
            <a:br>
              <a:rPr lang="cs-CZ" sz="2200" b="1" dirty="0">
                <a:latin typeface="Calibri" panose="020F0502020204030204" pitchFamily="34" charset="0"/>
              </a:rPr>
            </a:br>
            <a:r>
              <a:rPr lang="cs-CZ" sz="2200" b="1" dirty="0">
                <a:latin typeface="Calibri" panose="020F0502020204030204" pitchFamily="34" charset="0"/>
              </a:rPr>
              <a:t>při výkonu svých práv a povinností požádat o pomoc orgán sociálně-právní ochrany</a:t>
            </a:r>
            <a:r>
              <a:rPr lang="cs-CZ" sz="2200" dirty="0">
                <a:latin typeface="Calibri" panose="020F0502020204030204" pitchFamily="34" charset="0"/>
              </a:rPr>
              <a:t>, státní orgány, kterým podle zvláštních právních předpisů přísluší též ochrana práv a oprávněných zájmů dítěte, popřípadě pověřené osoby; tyto orgány v rozsahu své působnosti a pověřené osoby v rozsahu svého pověření </a:t>
            </a:r>
            <a:r>
              <a:rPr lang="cs-CZ" sz="2200" b="1" dirty="0">
                <a:latin typeface="Calibri" panose="020F0502020204030204" pitchFamily="34" charset="0"/>
              </a:rPr>
              <a:t>jsou tuto pomoc povinny poskytnout</a:t>
            </a:r>
            <a:r>
              <a:rPr lang="cs-CZ" sz="2200" dirty="0">
                <a:latin typeface="Calibri" panose="020F0502020204030204" pitchFamily="34" charset="0"/>
              </a:rPr>
              <a:t>.“</a:t>
            </a: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cs-CZ" sz="2200" b="0" i="1" u="sng" strike="noStrike" kern="0" cap="none" spc="0" normalizeH="0" baseline="0" noProof="0" dirty="0">
                <a:ln>
                  <a:noFill/>
                </a:ln>
                <a:solidFill>
                  <a:srgbClr val="362BC5"/>
                </a:solidFill>
                <a:effectLst>
                  <a:outerShdw blurRad="38100" dist="38100" dir="2700000" algn="tl">
                    <a:srgbClr val="000000">
                      <a:alpha val="43137"/>
                    </a:srgbClr>
                  </a:outerShdw>
                </a:effectLst>
                <a:uLnTx/>
                <a:uFillTx/>
                <a:latin typeface="Calibri" panose="020F0502020204030204" pitchFamily="34" charset="0"/>
                <a:ea typeface="+mn-ea"/>
                <a:cs typeface="+mn-cs"/>
              </a:rPr>
              <a:t>§ 10 odst. 2 zákona č. 359/1999 Sb.,  ve znění zákona č. 242/2024 Sb.:</a:t>
            </a:r>
            <a:endParaRPr lang="cs-CZ" sz="2200" dirty="0">
              <a:latin typeface="Calibri" panose="020F0502020204030204" pitchFamily="34" charset="0"/>
            </a:endParaRPr>
          </a:p>
          <a:p>
            <a:pPr algn="just">
              <a:buNone/>
            </a:pPr>
            <a:r>
              <a:rPr lang="cs-CZ" sz="2200" dirty="0">
                <a:solidFill>
                  <a:srgbClr val="000000"/>
                </a:solidFill>
                <a:latin typeface="Calibri" panose="020F0502020204030204" pitchFamily="34" charset="0"/>
                <a:ea typeface="Calibri" panose="020F0502020204030204" pitchFamily="34" charset="0"/>
                <a:cs typeface="Calibri" panose="020F0502020204030204" pitchFamily="34" charset="0"/>
              </a:rPr>
              <a:t>„</a:t>
            </a:r>
            <a:r>
              <a:rPr lang="cs-CZ" sz="2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(2) Obecní úřad při výkonu sociálně-právní ochrany dětí podle § 6</a:t>
            </a:r>
          </a:p>
          <a:p>
            <a:pPr marL="0" algn="just">
              <a:buNone/>
            </a:pPr>
            <a:r>
              <a:rPr lang="cs-CZ" sz="2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 zprostředkuje na požádání dětí, </a:t>
            </a:r>
            <a:r>
              <a:rPr lang="cs-CZ" sz="22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rodičů</a:t>
            </a:r>
            <a:r>
              <a:rPr lang="cs-CZ" sz="2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nebo jiných osob odpovědných za výchovu možnost poskytnutí sociální nebo jiné odborné služby anebo kontakt s poskytovatelem takových služeb, </a:t>
            </a:r>
            <a:r>
              <a:rPr lang="cs-CZ" sz="22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je-li těmto osobám nezbytné poskytnout pomoc a podporu</a:t>
            </a:r>
            <a:r>
              <a:rPr lang="cs-CZ" sz="2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při ochraně života a práv dítěte nebo při výkonu povinností a práv vyplývajících z rodičovské odpovědnosti,..“</a:t>
            </a:r>
            <a:endParaRPr lang="cs-CZ" sz="22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1242578819"/>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EE9EB-7273-07E3-D6C9-CDCDC0A67D3A}"/>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E5851B8B-5691-6F3B-CF7E-786D6BC1AB71}"/>
              </a:ext>
            </a:extLst>
          </p:cNvPr>
          <p:cNvSpPr>
            <a:spLocks noGrp="1"/>
          </p:cNvSpPr>
          <p:nvPr>
            <p:ph type="title" idx="4294967295"/>
          </p:nvPr>
        </p:nvSpPr>
        <p:spPr>
          <a:xfrm>
            <a:off x="611560" y="274639"/>
            <a:ext cx="8136904" cy="418057"/>
          </a:xfrm>
        </p:spPr>
        <p:txBody>
          <a:bodyPr/>
          <a:lstStyle/>
          <a:p>
            <a:r>
              <a:rPr lang="cs-CZ" sz="2600" b="1" dirty="0">
                <a:solidFill>
                  <a:srgbClr val="362BC5"/>
                </a:solidFill>
              </a:rPr>
              <a:t>Poskytování pomoci rodiči ohroženému DN</a:t>
            </a:r>
          </a:p>
        </p:txBody>
      </p:sp>
      <p:sp>
        <p:nvSpPr>
          <p:cNvPr id="62467" name="Zástupný symbol pro obsah 2">
            <a:extLst>
              <a:ext uri="{FF2B5EF4-FFF2-40B4-BE49-F238E27FC236}">
                <a16:creationId xmlns:a16="http://schemas.microsoft.com/office/drawing/2014/main" id="{2D9A65FD-AE58-7347-2C71-8FDFBA18E074}"/>
              </a:ext>
            </a:extLst>
          </p:cNvPr>
          <p:cNvSpPr>
            <a:spLocks noGrp="1"/>
          </p:cNvSpPr>
          <p:nvPr>
            <p:ph idx="4294967295"/>
          </p:nvPr>
        </p:nvSpPr>
        <p:spPr>
          <a:xfrm>
            <a:off x="827088" y="836712"/>
            <a:ext cx="7993384" cy="5832648"/>
          </a:xfrm>
        </p:spPr>
        <p:txBody>
          <a:bodyPr/>
          <a:lstStyle/>
          <a:p>
            <a:pPr marL="0" indent="0" algn="just">
              <a:buNone/>
            </a:pPr>
            <a:r>
              <a:rPr lang="cs-CZ" sz="2200" i="1" u="sng" dirty="0">
                <a:solidFill>
                  <a:srgbClr val="362BC5"/>
                </a:solidFill>
                <a:effectLst>
                  <a:outerShdw blurRad="38100" dist="38100" dir="2700000" algn="tl">
                    <a:srgbClr val="000000">
                      <a:alpha val="43137"/>
                    </a:srgbClr>
                  </a:outerShdw>
                </a:effectLst>
                <a:latin typeface="Calibri" panose="020F0502020204030204" pitchFamily="34" charset="0"/>
              </a:rPr>
              <a:t>§ 11 odst. 2 zákona č. 359/1999 Sb., ve znění zákona č. 242/2024 Sb.:</a:t>
            </a:r>
            <a:endParaRPr lang="cs-CZ" sz="2200" u="sng" dirty="0">
              <a:solidFill>
                <a:srgbClr val="362BC5"/>
              </a:solidFill>
              <a:effectLst>
                <a:outerShdw blurRad="38100" dist="38100" dir="2700000" algn="tl">
                  <a:srgbClr val="000000">
                    <a:alpha val="43137"/>
                  </a:srgbClr>
                </a:outerShdw>
              </a:effectLst>
              <a:latin typeface="Calibri" panose="020F0502020204030204" pitchFamily="34" charset="0"/>
            </a:endParaRPr>
          </a:p>
          <a:p>
            <a:pPr marL="0" indent="0" algn="just">
              <a:buNone/>
            </a:pPr>
            <a:r>
              <a:rPr lang="cs-CZ" sz="2200" dirty="0">
                <a:latin typeface="Calibri" panose="020F0502020204030204" pitchFamily="34" charset="0"/>
              </a:rPr>
              <a:t>„(2) Obecní úřad obce s rozšířenou působností při výkonu sociálně-právní ochrany dětí podle § 6, je-li jim nezbytné poskytnout pomoc a podporu při ochraně života a dalších práv dítěte, nebo </a:t>
            </a:r>
            <a:r>
              <a:rPr lang="cs-CZ" sz="2200" b="1" dirty="0">
                <a:latin typeface="Calibri" panose="020F0502020204030204" pitchFamily="34" charset="0"/>
              </a:rPr>
              <a:t>při výkonu povinností a práv vyplývajících z rodičovské odpovědnosti</a:t>
            </a:r>
            <a:endParaRPr lang="cs-CZ" sz="2200" dirty="0">
              <a:latin typeface="Calibri" panose="020F0502020204030204" pitchFamily="34" charset="0"/>
            </a:endParaRPr>
          </a:p>
          <a:p>
            <a:pPr marL="0" indent="0" algn="just">
              <a:buNone/>
            </a:pPr>
            <a:r>
              <a:rPr lang="cs-CZ" sz="2200" dirty="0">
                <a:latin typeface="Calibri" panose="020F0502020204030204" pitchFamily="34" charset="0"/>
              </a:rPr>
              <a:t>a) poskytuje </a:t>
            </a:r>
            <a:r>
              <a:rPr lang="cs-CZ" sz="2200" dirty="0">
                <a:highlight>
                  <a:srgbClr val="FFFF00"/>
                </a:highlight>
                <a:latin typeface="Calibri" panose="020F0502020204030204" pitchFamily="34" charset="0"/>
              </a:rPr>
              <a:t>odborné sociální poradenství</a:t>
            </a:r>
            <a:r>
              <a:rPr lang="cs-CZ" sz="2200" dirty="0">
                <a:latin typeface="Calibri" panose="020F0502020204030204" pitchFamily="34" charset="0"/>
              </a:rPr>
              <a:t> dětem podle § 6, </a:t>
            </a:r>
            <a:r>
              <a:rPr lang="cs-CZ" sz="2200" b="1" dirty="0">
                <a:latin typeface="Calibri" panose="020F0502020204030204" pitchFamily="34" charset="0"/>
              </a:rPr>
              <a:t>jejich rodičům</a:t>
            </a:r>
            <a:r>
              <a:rPr lang="cs-CZ" sz="2200" dirty="0">
                <a:latin typeface="Calibri" panose="020F0502020204030204" pitchFamily="34" charset="0"/>
              </a:rPr>
              <a:t> nebo jiným osobám odpovědným za výchovu dítěte, případně též jiným osobám blízkým dítěti,</a:t>
            </a:r>
          </a:p>
          <a:p>
            <a:pPr marL="0" indent="0" algn="just">
              <a:buNone/>
            </a:pPr>
            <a:r>
              <a:rPr lang="cs-CZ" sz="2200" dirty="0">
                <a:latin typeface="Calibri" panose="020F0502020204030204" pitchFamily="34" charset="0"/>
              </a:rPr>
              <a:t>b) vykonává </a:t>
            </a:r>
            <a:r>
              <a:rPr lang="cs-CZ" sz="2200" dirty="0">
                <a:highlight>
                  <a:srgbClr val="FFFF00"/>
                </a:highlight>
                <a:latin typeface="Calibri" panose="020F0502020204030204" pitchFamily="34" charset="0"/>
              </a:rPr>
              <a:t>činnosti sociální práce</a:t>
            </a:r>
            <a:r>
              <a:rPr lang="cs-CZ" sz="2200" dirty="0">
                <a:latin typeface="Calibri" panose="020F0502020204030204" pitchFamily="34" charset="0"/>
              </a:rPr>
              <a:t> vedoucí k řešení nepříznivé sociální situace dětí podle § 6 nebo rodin s těmito dětmi; přitom spolupracuje s krajskou pobočkou Úřadu práce a krajským úřadem.“</a:t>
            </a:r>
          </a:p>
          <a:p>
            <a:pPr marL="0" indent="0" algn="just">
              <a:buNone/>
            </a:pPr>
            <a:r>
              <a:rPr lang="cs-CZ" sz="2200" dirty="0">
                <a:solidFill>
                  <a:srgbClr val="FF0000"/>
                </a:solidFill>
                <a:latin typeface="Calibri" panose="020F0502020204030204" pitchFamily="34" charset="0"/>
              </a:rPr>
              <a:t>                  Rozsah a forma pomoci poskytované rodiči ohroženému DN musí odpovídat tomu, že se jedná o osobu vystavenou různým formám fyzického či psychického násilí.</a:t>
            </a:r>
            <a:r>
              <a:rPr lang="cs-CZ" sz="2200" b="1" dirty="0">
                <a:solidFill>
                  <a:srgbClr val="FF0000"/>
                </a:solidFill>
                <a:latin typeface="Calibri" panose="020F0502020204030204" pitchFamily="34" charset="0"/>
              </a:rPr>
              <a:t> Ohroženého rodiče </a:t>
            </a:r>
            <a:br>
              <a:rPr lang="cs-CZ" sz="2200" b="1" dirty="0">
                <a:solidFill>
                  <a:srgbClr val="FF0000"/>
                </a:solidFill>
                <a:latin typeface="Calibri" panose="020F0502020204030204" pitchFamily="34" charset="0"/>
              </a:rPr>
            </a:br>
            <a:r>
              <a:rPr lang="cs-CZ" sz="2200" b="1" dirty="0">
                <a:solidFill>
                  <a:srgbClr val="FF0000"/>
                </a:solidFill>
                <a:latin typeface="Calibri" panose="020F0502020204030204" pitchFamily="34" charset="0"/>
              </a:rPr>
              <a:t>je třeba podporovat v řešení problému, které je v zájmu jeho dětí.</a:t>
            </a: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a:extLst>
              <a:ext uri="{FF2B5EF4-FFF2-40B4-BE49-F238E27FC236}">
                <a16:creationId xmlns:a16="http://schemas.microsoft.com/office/drawing/2014/main" id="{0A7C80ED-C9E1-F445-83E6-EF3C0D9D0C14}"/>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
        <p:nvSpPr>
          <p:cNvPr id="2" name="Šipka doprava 1">
            <a:extLst>
              <a:ext uri="{FF2B5EF4-FFF2-40B4-BE49-F238E27FC236}">
                <a16:creationId xmlns:a16="http://schemas.microsoft.com/office/drawing/2014/main" id="{D5DB28D2-AB82-A98C-32CB-FB8061869F5B}"/>
              </a:ext>
            </a:extLst>
          </p:cNvPr>
          <p:cNvSpPr/>
          <p:nvPr/>
        </p:nvSpPr>
        <p:spPr>
          <a:xfrm>
            <a:off x="971600" y="4797152"/>
            <a:ext cx="864096" cy="360040"/>
          </a:xfrm>
          <a:prstGeom prst="rightArrow">
            <a:avLst/>
          </a:prstGeom>
          <a:solidFill>
            <a:srgbClr val="FF505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FF5050"/>
              </a:solidFill>
            </a:endParaRPr>
          </a:p>
        </p:txBody>
      </p:sp>
    </p:spTree>
    <p:extLst>
      <p:ext uri="{BB962C8B-B14F-4D97-AF65-F5344CB8AC3E}">
        <p14:creationId xmlns:p14="http://schemas.microsoft.com/office/powerpoint/2010/main" val="134360305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6DC07-12B7-A8D7-EEC5-C55386B395C4}"/>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3729DFDB-81D7-DEFE-0AA2-0F9978E2CA64}"/>
              </a:ext>
            </a:extLst>
          </p:cNvPr>
          <p:cNvSpPr>
            <a:spLocks noGrp="1"/>
          </p:cNvSpPr>
          <p:nvPr>
            <p:ph type="title" idx="4294967295"/>
          </p:nvPr>
        </p:nvSpPr>
        <p:spPr>
          <a:xfrm>
            <a:off x="611560" y="188641"/>
            <a:ext cx="8136904" cy="360039"/>
          </a:xfrm>
        </p:spPr>
        <p:txBody>
          <a:bodyPr/>
          <a:lstStyle/>
          <a:p>
            <a:r>
              <a:rPr lang="cs-CZ" sz="2400" b="1" dirty="0">
                <a:solidFill>
                  <a:srgbClr val="362BC5"/>
                </a:solidFill>
              </a:rPr>
              <a:t>Zákonná úprava činnosti OSPOD ve vztahu k DN</a:t>
            </a:r>
          </a:p>
        </p:txBody>
      </p:sp>
      <p:sp>
        <p:nvSpPr>
          <p:cNvPr id="62467" name="Zástupný symbol pro obsah 2">
            <a:extLst>
              <a:ext uri="{FF2B5EF4-FFF2-40B4-BE49-F238E27FC236}">
                <a16:creationId xmlns:a16="http://schemas.microsoft.com/office/drawing/2014/main" id="{6F0D3F21-E58A-25B4-D691-DC074E080294}"/>
              </a:ext>
            </a:extLst>
          </p:cNvPr>
          <p:cNvSpPr>
            <a:spLocks noGrp="1"/>
          </p:cNvSpPr>
          <p:nvPr>
            <p:ph idx="4294967295"/>
          </p:nvPr>
        </p:nvSpPr>
        <p:spPr>
          <a:xfrm>
            <a:off x="827088" y="548680"/>
            <a:ext cx="7921625" cy="5976663"/>
          </a:xfrm>
        </p:spPr>
        <p:txBody>
          <a:bodyPr/>
          <a:lstStyle/>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endParaRPr kumimoji="0" lang="cs-CZ" sz="2200" b="1" i="0" u="none" strike="noStrike" kern="1200" cap="none" spc="0" normalizeH="0" baseline="0" noProof="0" dirty="0">
              <a:ln>
                <a:noFill/>
              </a:ln>
              <a:solidFill>
                <a:srgbClr val="002060"/>
              </a:solidFill>
              <a:effectLst/>
              <a:uLnTx/>
              <a:uFillTx/>
              <a:latin typeface="Calibri"/>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cs-CZ" sz="2200" b="1" i="0" u="sng" strike="noStrike" kern="1200" cap="none" spc="0" normalizeH="0" baseline="0" noProof="0" dirty="0">
                <a:ln>
                  <a:noFill/>
                </a:ln>
                <a:solidFill>
                  <a:srgbClr val="002060"/>
                </a:solidFill>
                <a:effectLst/>
                <a:uLnTx/>
                <a:uFillTx/>
                <a:latin typeface="Calibri"/>
                <a:ea typeface="+mn-ea"/>
                <a:cs typeface="+mn-cs"/>
              </a:rPr>
              <a:t>Část třetí zákona č. 78/2025 Sb. – změna zákona o sociálně-právní ochraně dětí</a:t>
            </a:r>
            <a:endParaRPr kumimoji="0" lang="cs-CZ" sz="22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0" fontAlgn="base" latinLnBrk="0" hangingPunct="0">
              <a:lnSpc>
                <a:spcPct val="107000"/>
              </a:lnSpc>
              <a:spcBef>
                <a:spcPct val="20000"/>
              </a:spcBef>
              <a:spcAft>
                <a:spcPts val="600"/>
              </a:spcAft>
              <a:buClrTx/>
              <a:buSzTx/>
              <a:buFont typeface="Arial" charset="0"/>
              <a:buNone/>
              <a:tabLst>
                <a:tab pos="540385" algn="l"/>
              </a:tabLst>
              <a:defRPr/>
            </a:pPr>
            <a:endParaRPr kumimoji="0" lang="cs-CZ"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ts val="1200"/>
              </a:spcBef>
              <a:spcAft>
                <a:spcPts val="600"/>
              </a:spcAft>
              <a:buClrTx/>
              <a:buSzTx/>
              <a:buFont typeface="Arial" charset="0"/>
              <a:buNone/>
              <a:tabLst/>
              <a:defRPr/>
            </a:pPr>
            <a:r>
              <a:rPr kumimoji="0" lang="cs-CZ"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 10</a:t>
            </a:r>
          </a:p>
          <a:p>
            <a:pPr marL="72000" marR="0" lvl="0" indent="0" algn="just" defTabSz="914400" rtl="0" eaLnBrk="0" fontAlgn="base" latinLnBrk="0" hangingPunct="0">
              <a:lnSpc>
                <a:spcPct val="107000"/>
              </a:lnSpc>
              <a:spcBef>
                <a:spcPct val="20000"/>
              </a:spcBef>
              <a:spcAft>
                <a:spcPts val="600"/>
              </a:spcAft>
              <a:buClrTx/>
              <a:buSzTx/>
              <a:buFont typeface="Arial" charset="0"/>
              <a:buNone/>
              <a:tabLst/>
              <a:defRPr/>
            </a:pPr>
            <a:r>
              <a:rPr kumimoji="0" lang="cs-CZ"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(3) Obecní úřad obce s rozšířenou působností je povinen</a:t>
            </a:r>
          </a:p>
          <a:p>
            <a:pPr marL="72000" marR="0" lvl="0" indent="0" algn="just" defTabSz="914400" rtl="0" eaLnBrk="0" fontAlgn="base" latinLnBrk="0" hangingPunct="0">
              <a:lnSpc>
                <a:spcPct val="107000"/>
              </a:lnSpc>
              <a:spcBef>
                <a:spcPct val="20000"/>
              </a:spcBef>
              <a:spcAft>
                <a:spcPts val="600"/>
              </a:spcAft>
              <a:buClrTx/>
              <a:buSzTx/>
              <a:buFont typeface="Arial" charset="0"/>
              <a:buNone/>
              <a:tabLst/>
              <a:defRPr/>
            </a:pPr>
            <a:r>
              <a:rPr kumimoji="0" lang="cs-CZ"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p>
          <a:p>
            <a:pPr marL="72000" marR="0" lvl="0" indent="0" algn="just" defTabSz="914400" rtl="0" eaLnBrk="0" fontAlgn="base" latinLnBrk="0" hangingPunct="0">
              <a:lnSpc>
                <a:spcPct val="107000"/>
              </a:lnSpc>
              <a:spcBef>
                <a:spcPct val="20000"/>
              </a:spcBef>
              <a:spcAft>
                <a:spcPts val="600"/>
              </a:spcAft>
              <a:buClrTx/>
              <a:buSzTx/>
              <a:buFont typeface="Arial" charset="0"/>
              <a:buNone/>
              <a:tabLst/>
              <a:defRPr/>
            </a:pPr>
            <a:r>
              <a:rPr kumimoji="0" lang="cs-CZ"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f)	srozumitelně informovat dítě uvedené v § 6 o jeho právech jakožto poškozeného v trestním řízení, zejména </a:t>
            </a:r>
            <a:br>
              <a:rPr kumimoji="0" lang="cs-CZ"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br>
            <a:r>
              <a:rPr kumimoji="0" lang="cs-CZ"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o právu na ustanovení zmocněnce a právu na náhradu škody a nemajetkové újmy.</a:t>
            </a:r>
            <a:endParaRPr kumimoji="0" lang="cs-CZ"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indent="0" algn="just">
              <a:spcAft>
                <a:spcPts val="600"/>
              </a:spcAft>
              <a:buNone/>
              <a:defRPr/>
            </a:pPr>
            <a:endParaRPr lang="cs-CZ" sz="2200" u="sng" dirty="0"/>
          </a:p>
        </p:txBody>
      </p:sp>
      <p:pic>
        <p:nvPicPr>
          <p:cNvPr id="41987" name="Picture 14" descr="pruh">
            <a:extLst>
              <a:ext uri="{FF2B5EF4-FFF2-40B4-BE49-F238E27FC236}">
                <a16:creationId xmlns:a16="http://schemas.microsoft.com/office/drawing/2014/main" id="{2DEAF0DE-1708-EEE4-DFBF-16883AE837F3}"/>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280104074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188640"/>
            <a:ext cx="8136904" cy="504057"/>
          </a:xfrm>
        </p:spPr>
        <p:txBody>
          <a:bodyPr/>
          <a:lstStyle/>
          <a:p>
            <a:r>
              <a:rPr lang="cs-CZ" sz="2400" b="1" dirty="0">
                <a:solidFill>
                  <a:srgbClr val="362BC5"/>
                </a:solidFill>
              </a:rPr>
              <a:t>Aktivní legitimace OSPOD k podání návrhu na PO</a:t>
            </a:r>
          </a:p>
        </p:txBody>
      </p:sp>
      <p:sp>
        <p:nvSpPr>
          <p:cNvPr id="62467" name="Zástupný symbol pro obsah 2"/>
          <p:cNvSpPr>
            <a:spLocks noGrp="1"/>
          </p:cNvSpPr>
          <p:nvPr>
            <p:ph idx="4294967295"/>
          </p:nvPr>
        </p:nvSpPr>
        <p:spPr>
          <a:xfrm>
            <a:off x="827088" y="692697"/>
            <a:ext cx="7993384" cy="5760640"/>
          </a:xfrm>
        </p:spPr>
        <p:txBody>
          <a:bodyPr/>
          <a:lstStyle/>
          <a:p>
            <a:pPr marL="0" indent="0">
              <a:buNone/>
            </a:pPr>
            <a:r>
              <a:rPr lang="cs-CZ" sz="2400" i="1" u="sng" dirty="0">
                <a:solidFill>
                  <a:srgbClr val="362BC5"/>
                </a:solidFill>
                <a:effectLst>
                  <a:outerShdw blurRad="38100" dist="38100" dir="2700000" algn="tl">
                    <a:srgbClr val="000000">
                      <a:alpha val="43137"/>
                    </a:srgbClr>
                  </a:outerShdw>
                </a:effectLst>
                <a:latin typeface="Calibri" panose="020F0502020204030204" pitchFamily="34" charset="0"/>
              </a:rPr>
              <a:t>§ 16 odst. 2 zákona č. 359/1999 Sb.,  o sociálně-právní ochraně dětí, ve znění zákona č. 78/2025 Sb. (s účinností od 1. 7. 2025):</a:t>
            </a:r>
            <a:endParaRPr lang="cs-CZ" sz="2400" u="sng" dirty="0">
              <a:solidFill>
                <a:srgbClr val="362BC5"/>
              </a:solidFill>
              <a:effectLst>
                <a:outerShdw blurRad="38100" dist="38100" dir="2700000" algn="tl">
                  <a:srgbClr val="000000">
                    <a:alpha val="43137"/>
                  </a:srgbClr>
                </a:outerShdw>
              </a:effectLst>
              <a:latin typeface="Calibri" panose="020F0502020204030204" pitchFamily="34" charset="0"/>
            </a:endParaRPr>
          </a:p>
          <a:p>
            <a:pPr marL="0" indent="0" algn="just">
              <a:buNone/>
            </a:pPr>
            <a:r>
              <a:rPr lang="cs-CZ" sz="2400" dirty="0">
                <a:latin typeface="Calibri" panose="020F0502020204030204" pitchFamily="34" charset="0"/>
              </a:rPr>
              <a:t>„(2) Jestliže je dítě </a:t>
            </a:r>
            <a:r>
              <a:rPr lang="cs-CZ" sz="2400" strike="sngStrike" dirty="0">
                <a:latin typeface="Calibri" panose="020F0502020204030204" pitchFamily="34" charset="0"/>
              </a:rPr>
              <a:t>vystaveno tělesnému nebo duševnímu násilí ze strany rodiče nebo jiné osoby, která žije s dítětem </a:t>
            </a:r>
            <a:br>
              <a:rPr lang="cs-CZ" sz="2400" strike="sngStrike" dirty="0">
                <a:latin typeface="Calibri" panose="020F0502020204030204" pitchFamily="34" charset="0"/>
              </a:rPr>
            </a:br>
            <a:r>
              <a:rPr lang="cs-CZ" sz="2400" strike="sngStrike" dirty="0">
                <a:latin typeface="Calibri" panose="020F0502020204030204" pitchFamily="34" charset="0"/>
              </a:rPr>
              <a:t>ve společné domácnosti,</a:t>
            </a:r>
            <a:r>
              <a:rPr lang="cs-CZ" sz="2400" dirty="0">
                <a:latin typeface="Calibri" panose="020F0502020204030204" pitchFamily="34" charset="0"/>
              </a:rPr>
              <a:t> </a:t>
            </a:r>
            <a:r>
              <a:rPr kumimoji="0" lang="cs-CZ"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přítomno nebo vystaveno domácímu násilí</a:t>
            </a:r>
            <a:r>
              <a:rPr kumimoji="0" lang="cs-CZ" sz="2400" b="1" i="0" u="none" strike="noStrike" kern="1200" cap="none" spc="0" normalizeH="0" baseline="3000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81) </a:t>
            </a:r>
            <a:r>
              <a:rPr lang="cs-CZ" sz="2400" dirty="0">
                <a:latin typeface="Calibri" panose="020F0502020204030204" pitchFamily="34" charset="0"/>
              </a:rPr>
              <a:t>může obecní úřad obce s rozšířenou působností podat jménem dítěte soudu návrh na vydání předběžného opatření na uložení opatření k ochraně dítěte před domácím násilím</a:t>
            </a:r>
            <a:r>
              <a:rPr lang="cs-CZ" sz="2400" baseline="30000" dirty="0">
                <a:latin typeface="Calibri" panose="020F0502020204030204" pitchFamily="34" charset="0"/>
              </a:rPr>
              <a:t>70)</a:t>
            </a:r>
            <a:r>
              <a:rPr lang="cs-CZ" sz="2400" dirty="0">
                <a:latin typeface="Calibri" panose="020F0502020204030204" pitchFamily="34" charset="0"/>
              </a:rPr>
              <a:t>.</a:t>
            </a:r>
          </a:p>
          <a:p>
            <a:pPr marL="0" indent="0" algn="just">
              <a:buNone/>
            </a:pPr>
            <a:r>
              <a:rPr lang="cs-CZ" sz="2400" dirty="0">
                <a:latin typeface="Calibri" panose="020F0502020204030204" pitchFamily="34" charset="0"/>
              </a:rPr>
              <a:t>_______________________________________</a:t>
            </a:r>
          </a:p>
          <a:p>
            <a:pPr marL="0" indent="0" algn="just">
              <a:buNone/>
            </a:pPr>
            <a:r>
              <a:rPr lang="cs-CZ" sz="1800" baseline="30000" dirty="0">
                <a:latin typeface="Calibri" panose="020F0502020204030204" pitchFamily="34" charset="0"/>
              </a:rPr>
              <a:t>7O) </a:t>
            </a:r>
            <a:r>
              <a:rPr lang="cs-CZ" sz="1800" dirty="0">
                <a:latin typeface="Calibri" panose="020F0502020204030204" pitchFamily="34" charset="0"/>
              </a:rPr>
              <a:t>§ 400 zákona č. 292/2013 Sb., o zvláštních řízeních soudních</a:t>
            </a:r>
            <a:endParaRPr lang="cs-CZ" sz="1600" baseline="30000" dirty="0">
              <a:latin typeface="Calibri" panose="020F0502020204030204" pitchFamily="34" charset="0"/>
            </a:endParaRPr>
          </a:p>
          <a:p>
            <a:pPr marL="0" marR="0" lvl="0" indent="0" algn="just" defTabSz="914400" rtl="0" eaLnBrk="1" fontAlgn="auto" latinLnBrk="0" hangingPunct="1">
              <a:lnSpc>
                <a:spcPct val="100000"/>
              </a:lnSpc>
              <a:spcBef>
                <a:spcPct val="20000"/>
              </a:spcBef>
              <a:spcAft>
                <a:spcPts val="600"/>
              </a:spcAft>
              <a:buClrTx/>
              <a:buSzTx/>
              <a:buFont typeface="Arial" panose="020B0604020202020204" pitchFamily="34" charset="0"/>
              <a:buNone/>
              <a:tabLst>
                <a:tab pos="449580" algn="l"/>
                <a:tab pos="899160" algn="l"/>
                <a:tab pos="1348740" algn="l"/>
                <a:tab pos="1798320" algn="l"/>
                <a:tab pos="3620770" algn="l"/>
              </a:tabLst>
              <a:defRPr/>
            </a:pPr>
            <a:r>
              <a:rPr kumimoji="0" lang="cs-CZ" sz="1800" b="0" i="0" u="none" strike="noStrike" kern="1200" cap="none" spc="0" normalizeH="0" baseline="3000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81) </a:t>
            </a:r>
            <a:r>
              <a:rPr kumimoji="0" lang="cs-CZ"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3021 občanského zákoníku</a:t>
            </a: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cs-CZ" sz="2400" b="0" i="0" u="none" strike="noStrike" kern="0" cap="none" spc="0" normalizeH="0" baseline="0" noProof="0" dirty="0">
                <a:ln>
                  <a:noFill/>
                </a:ln>
                <a:solidFill>
                  <a:srgbClr val="FF0000"/>
                </a:solidFill>
                <a:effectLst/>
                <a:uLnTx/>
                <a:uFillTx/>
                <a:latin typeface="Calibri" panose="020F0502020204030204" pitchFamily="34" charset="0"/>
                <a:ea typeface="+mn-ea"/>
                <a:cs typeface="+mn-cs"/>
              </a:rPr>
              <a:t>               OSPOD podává návrh na vydání PO </a:t>
            </a:r>
            <a:r>
              <a:rPr kumimoji="0" lang="cs-CZ" sz="2400" b="1" i="0" u="none" strike="noStrike" kern="0" cap="none" spc="0" normalizeH="0" baseline="0" noProof="0" dirty="0">
                <a:ln>
                  <a:noFill/>
                </a:ln>
                <a:solidFill>
                  <a:srgbClr val="FF0000"/>
                </a:solidFill>
                <a:effectLst/>
                <a:uLnTx/>
                <a:uFillTx/>
                <a:latin typeface="Calibri" panose="020F0502020204030204" pitchFamily="34" charset="0"/>
                <a:ea typeface="+mn-ea"/>
                <a:cs typeface="+mn-cs"/>
              </a:rPr>
              <a:t>jménem ohroženého dítěte mladšího 16 let </a:t>
            </a:r>
            <a:r>
              <a:rPr kumimoji="0" lang="cs-CZ" sz="2400" b="0" i="0" u="none" strike="noStrike" kern="0" cap="none" spc="0" normalizeH="0" baseline="0" noProof="0" dirty="0">
                <a:ln>
                  <a:noFill/>
                </a:ln>
                <a:solidFill>
                  <a:srgbClr val="FF0000"/>
                </a:solidFill>
                <a:effectLst/>
                <a:uLnTx/>
                <a:uFillTx/>
                <a:latin typeface="Calibri" panose="020F0502020204030204" pitchFamily="34" charset="0"/>
                <a:ea typeface="+mn-ea"/>
                <a:cs typeface="+mn-cs"/>
              </a:rPr>
              <a:t>(nikoliv svým jménem jako u jiných návrhů soudu), pokud návrh jménem dítěte nepodá zákonný zástupce nebo advokát na základě plné moci.</a:t>
            </a:r>
            <a:r>
              <a:rPr kumimoji="0" lang="cs-CZ" sz="2400" b="1" i="0" u="none" strike="noStrike" kern="0" cap="none" spc="0" normalizeH="0" baseline="0" noProof="0" dirty="0">
                <a:ln>
                  <a:noFill/>
                </a:ln>
                <a:solidFill>
                  <a:srgbClr val="FF0000"/>
                </a:solidFill>
                <a:effectLst/>
                <a:uLnTx/>
                <a:uFillTx/>
                <a:latin typeface="Calibri" panose="020F0502020204030204" pitchFamily="34" charset="0"/>
                <a:ea typeface="+mn-ea"/>
                <a:cs typeface="+mn-cs"/>
              </a:rPr>
              <a:t> </a:t>
            </a:r>
            <a:endParaRPr kumimoji="0" lang="cs-CZ" sz="2400" b="0" i="0" u="none" strike="noStrike" kern="0" cap="none" spc="0" normalizeH="0" baseline="0" noProof="0" dirty="0">
              <a:ln>
                <a:noFill/>
              </a:ln>
              <a:solidFill>
                <a:srgbClr val="FF0000"/>
              </a:solidFill>
              <a:effectLst/>
              <a:uLnTx/>
              <a:uFillTx/>
              <a:latin typeface="Calibri" panose="020F0502020204030204" pitchFamily="34" charset="0"/>
              <a:ea typeface="+mn-ea"/>
              <a:cs typeface="+mn-cs"/>
            </a:endParaRPr>
          </a:p>
          <a:p>
            <a:pPr marL="0" marR="0" lvl="0" indent="0" algn="just" defTabSz="914400" rtl="0" eaLnBrk="1" fontAlgn="auto" latinLnBrk="0" hangingPunct="1">
              <a:lnSpc>
                <a:spcPct val="100000"/>
              </a:lnSpc>
              <a:spcBef>
                <a:spcPct val="20000"/>
              </a:spcBef>
              <a:spcAft>
                <a:spcPts val="600"/>
              </a:spcAft>
              <a:buClrTx/>
              <a:buSzTx/>
              <a:buFont typeface="Arial" panose="020B0604020202020204" pitchFamily="34" charset="0"/>
              <a:buNone/>
              <a:tabLst>
                <a:tab pos="449580" algn="l"/>
                <a:tab pos="899160" algn="l"/>
                <a:tab pos="1348740" algn="l"/>
                <a:tab pos="1798320" algn="l"/>
                <a:tab pos="3620770" algn="l"/>
              </a:tabLst>
              <a:defRPr/>
            </a:pPr>
            <a:endParaRPr kumimoji="0" lang="cs-CZ"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pic>
        <p:nvPicPr>
          <p:cNvPr id="3" name="Obrázek 2">
            <a:extLst>
              <a:ext uri="{FF2B5EF4-FFF2-40B4-BE49-F238E27FC236}">
                <a16:creationId xmlns:a16="http://schemas.microsoft.com/office/drawing/2014/main" id="{C73D5D57-231C-19C6-E4DB-8B97101616DD}"/>
              </a:ext>
            </a:extLst>
          </p:cNvPr>
          <p:cNvPicPr>
            <a:picLocks noChangeAspect="1"/>
          </p:cNvPicPr>
          <p:nvPr/>
        </p:nvPicPr>
        <p:blipFill>
          <a:blip r:embed="rId4"/>
          <a:stretch>
            <a:fillRect/>
          </a:stretch>
        </p:blipFill>
        <p:spPr>
          <a:xfrm>
            <a:off x="971600" y="4941167"/>
            <a:ext cx="862479" cy="432049"/>
          </a:xfrm>
          <a:prstGeom prst="rect">
            <a:avLst/>
          </a:prstGeom>
        </p:spPr>
      </p:pic>
    </p:spTree>
    <p:extLst>
      <p:ext uri="{BB962C8B-B14F-4D97-AF65-F5344CB8AC3E}">
        <p14:creationId xmlns:p14="http://schemas.microsoft.com/office/powerpoint/2010/main" val="2199898012"/>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274638"/>
            <a:ext cx="8136904" cy="777875"/>
          </a:xfrm>
        </p:spPr>
        <p:txBody>
          <a:bodyPr/>
          <a:lstStyle/>
          <a:p>
            <a:r>
              <a:rPr lang="cs-CZ" sz="2600" b="1" dirty="0">
                <a:solidFill>
                  <a:srgbClr val="362BC5"/>
                </a:solidFill>
                <a:latin typeface="Arial" panose="020B0604020202020204" pitchFamily="34" charset="0"/>
                <a:cs typeface="Arial" panose="020B0604020202020204" pitchFamily="34" charset="0"/>
              </a:rPr>
              <a:t>Počet případů DN řešených OSPOD</a:t>
            </a:r>
          </a:p>
        </p:txBody>
      </p:sp>
      <p:sp>
        <p:nvSpPr>
          <p:cNvPr id="62467" name="Zástupný symbol pro obsah 2"/>
          <p:cNvSpPr>
            <a:spLocks noGrp="1"/>
          </p:cNvSpPr>
          <p:nvPr>
            <p:ph idx="4294967295"/>
          </p:nvPr>
        </p:nvSpPr>
        <p:spPr>
          <a:xfrm>
            <a:off x="827088" y="980728"/>
            <a:ext cx="7921625" cy="5400600"/>
          </a:xfrm>
        </p:spPr>
        <p:txBody>
          <a:bodyPr/>
          <a:lstStyle/>
          <a:p>
            <a:pPr marL="0" indent="0" algn="ctr" fontAlgn="auto">
              <a:spcAft>
                <a:spcPts val="0"/>
              </a:spcAft>
              <a:buFont typeface="Arial" panose="020B0604020202020204" pitchFamily="34" charset="0"/>
              <a:buNone/>
              <a:defRPr/>
            </a:pPr>
            <a:r>
              <a:rPr lang="cs-CZ" altLang="cs-CZ" sz="2400" b="1" i="1" dirty="0"/>
              <a:t>Počty návrhů na vydání předběžného opatření podle § 400 a násl. z.ř.s., které podal OSPOD jménem ohroženého dítěte:</a:t>
            </a:r>
          </a:p>
          <a:p>
            <a:pPr marL="0" indent="0" algn="ctr" fontAlgn="auto">
              <a:spcAft>
                <a:spcPts val="0"/>
              </a:spcAft>
              <a:buFont typeface="Arial" panose="020B0604020202020204" pitchFamily="34" charset="0"/>
              <a:buNone/>
              <a:defRPr/>
            </a:pPr>
            <a:endParaRPr lang="cs-CZ" altLang="cs-CZ" sz="2000" b="1" i="1" dirty="0"/>
          </a:p>
          <a:p>
            <a:pPr marL="0" indent="0" algn="ctr" fontAlgn="auto">
              <a:spcAft>
                <a:spcPts val="0"/>
              </a:spcAft>
              <a:buFont typeface="Arial" panose="020B0604020202020204" pitchFamily="34" charset="0"/>
              <a:buNone/>
              <a:defRPr/>
            </a:pPr>
            <a:endParaRPr lang="cs-CZ" altLang="cs-CZ" sz="2000" i="1" dirty="0"/>
          </a:p>
          <a:p>
            <a:pPr algn="ctr" fontAlgn="auto">
              <a:spcAft>
                <a:spcPts val="0"/>
              </a:spcAft>
              <a:buFont typeface="Arial" panose="020B0604020202020204" pitchFamily="34" charset="0"/>
              <a:buChar char="•"/>
              <a:defRPr/>
            </a:pPr>
            <a:endParaRPr lang="cs-CZ" altLang="cs-CZ" sz="2000" i="1" dirty="0"/>
          </a:p>
          <a:p>
            <a:pPr marL="0" indent="0" fontAlgn="auto">
              <a:spcAft>
                <a:spcPts val="0"/>
              </a:spcAft>
              <a:buFont typeface="Arial" panose="020B0604020202020204" pitchFamily="34" charset="0"/>
              <a:buNone/>
              <a:defRPr/>
            </a:pPr>
            <a:endParaRPr lang="cs-CZ" altLang="cs-CZ" sz="2000" i="1" dirty="0"/>
          </a:p>
          <a:p>
            <a:pPr marL="0" indent="0" fontAlgn="auto">
              <a:spcAft>
                <a:spcPts val="0"/>
              </a:spcAft>
              <a:buFont typeface="Arial" panose="020B0604020202020204" pitchFamily="34" charset="0"/>
              <a:buNone/>
              <a:defRPr/>
            </a:pPr>
            <a:r>
              <a:rPr lang="cs-CZ" altLang="cs-CZ" sz="2000" i="1" dirty="0"/>
              <a:t>     </a:t>
            </a:r>
            <a:r>
              <a:rPr lang="cs-CZ" altLang="cs-CZ" sz="1100" i="1" dirty="0"/>
              <a:t>Zdroj: Statistické výkazy V (MPSV) 20-01 o výkonu sociálně-právní ochrany dětí</a:t>
            </a:r>
          </a:p>
          <a:p>
            <a:pPr marL="0" indent="0">
              <a:buNone/>
            </a:pPr>
            <a:endParaRPr lang="cs-CZ" sz="2200" b="1" u="sng" dirty="0"/>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graphicFrame>
        <p:nvGraphicFramePr>
          <p:cNvPr id="4" name="Tabulka 3"/>
          <p:cNvGraphicFramePr>
            <a:graphicFrameLocks noGrp="1"/>
          </p:cNvGraphicFramePr>
          <p:nvPr>
            <p:extLst>
              <p:ext uri="{D42A27DB-BD31-4B8C-83A1-F6EECF244321}">
                <p14:modId xmlns:p14="http://schemas.microsoft.com/office/powerpoint/2010/main" val="1953517468"/>
              </p:ext>
            </p:extLst>
          </p:nvPr>
        </p:nvGraphicFramePr>
        <p:xfrm>
          <a:off x="1259632" y="2551579"/>
          <a:ext cx="6696744" cy="1800750"/>
        </p:xfrm>
        <a:graphic>
          <a:graphicData uri="http://schemas.openxmlformats.org/drawingml/2006/table">
            <a:tbl>
              <a:tblPr firstRow="1" bandRow="1">
                <a:tableStyleId>{5C22544A-7EE6-4342-B048-85BDC9FD1C3A}</a:tableStyleId>
              </a:tblPr>
              <a:tblGrid>
                <a:gridCol w="2448272">
                  <a:extLst>
                    <a:ext uri="{9D8B030D-6E8A-4147-A177-3AD203B41FA5}">
                      <a16:colId xmlns:a16="http://schemas.microsoft.com/office/drawing/2014/main" val="20000"/>
                    </a:ext>
                  </a:extLst>
                </a:gridCol>
                <a:gridCol w="1224136">
                  <a:extLst>
                    <a:ext uri="{9D8B030D-6E8A-4147-A177-3AD203B41FA5}">
                      <a16:colId xmlns:a16="http://schemas.microsoft.com/office/drawing/2014/main" val="20004"/>
                    </a:ext>
                  </a:extLst>
                </a:gridCol>
                <a:gridCol w="1031257">
                  <a:extLst>
                    <a:ext uri="{9D8B030D-6E8A-4147-A177-3AD203B41FA5}">
                      <a16:colId xmlns:a16="http://schemas.microsoft.com/office/drawing/2014/main" val="20005"/>
                    </a:ext>
                  </a:extLst>
                </a:gridCol>
                <a:gridCol w="1036401">
                  <a:extLst>
                    <a:ext uri="{9D8B030D-6E8A-4147-A177-3AD203B41FA5}">
                      <a16:colId xmlns:a16="http://schemas.microsoft.com/office/drawing/2014/main" val="20006"/>
                    </a:ext>
                  </a:extLst>
                </a:gridCol>
                <a:gridCol w="956678">
                  <a:extLst>
                    <a:ext uri="{9D8B030D-6E8A-4147-A177-3AD203B41FA5}">
                      <a16:colId xmlns:a16="http://schemas.microsoft.com/office/drawing/2014/main" val="20007"/>
                    </a:ext>
                  </a:extLst>
                </a:gridCol>
              </a:tblGrid>
              <a:tr h="520590">
                <a:tc>
                  <a:txBody>
                    <a:bodyPr/>
                    <a:lstStyle/>
                    <a:p>
                      <a:endParaRPr lang="cs-CZ" dirty="0"/>
                    </a:p>
                  </a:txBody>
                  <a:tcPr/>
                </a:tc>
                <a:tc>
                  <a:txBody>
                    <a:bodyPr/>
                    <a:lstStyle/>
                    <a:p>
                      <a:pPr algn="ctr"/>
                      <a:r>
                        <a:rPr lang="cs-CZ" b="1" dirty="0">
                          <a:solidFill>
                            <a:schemeClr val="tx1"/>
                          </a:solidFill>
                        </a:rPr>
                        <a:t>2021</a:t>
                      </a:r>
                    </a:p>
                  </a:txBody>
                  <a:tcPr/>
                </a:tc>
                <a:tc>
                  <a:txBody>
                    <a:bodyPr/>
                    <a:lstStyle/>
                    <a:p>
                      <a:pPr algn="ctr"/>
                      <a:r>
                        <a:rPr lang="cs-CZ" b="1" dirty="0">
                          <a:solidFill>
                            <a:schemeClr val="tx1"/>
                          </a:solidFill>
                        </a:rPr>
                        <a:t>2022</a:t>
                      </a:r>
                    </a:p>
                  </a:txBody>
                  <a:tcPr/>
                </a:tc>
                <a:tc>
                  <a:txBody>
                    <a:bodyPr/>
                    <a:lstStyle/>
                    <a:p>
                      <a:pPr algn="ctr"/>
                      <a:r>
                        <a:rPr lang="cs-CZ" b="1" dirty="0">
                          <a:solidFill>
                            <a:schemeClr val="tx1"/>
                          </a:solidFill>
                        </a:rPr>
                        <a:t>2023</a:t>
                      </a:r>
                    </a:p>
                  </a:txBody>
                  <a:tcPr/>
                </a:tc>
                <a:tc>
                  <a:txBody>
                    <a:bodyPr/>
                    <a:lstStyle/>
                    <a:p>
                      <a:pPr algn="ctr"/>
                      <a:r>
                        <a:rPr lang="cs-CZ" b="1" dirty="0">
                          <a:solidFill>
                            <a:schemeClr val="tx1"/>
                          </a:solidFill>
                        </a:rPr>
                        <a:t>2024</a:t>
                      </a:r>
                    </a:p>
                  </a:txBody>
                  <a:tcPr/>
                </a:tc>
                <a:extLst>
                  <a:ext uri="{0D108BD9-81ED-4DB2-BD59-A6C34878D82A}">
                    <a16:rowId xmlns:a16="http://schemas.microsoft.com/office/drawing/2014/main" val="10000"/>
                  </a:ext>
                </a:extLst>
              </a:tr>
              <a:tr h="567796">
                <a:tc>
                  <a:txBody>
                    <a:bodyPr/>
                    <a:lstStyle/>
                    <a:p>
                      <a:r>
                        <a:rPr lang="cs-CZ" b="1" dirty="0"/>
                        <a:t>Podané návrhy</a:t>
                      </a:r>
                      <a:r>
                        <a:rPr lang="cs-CZ" b="1" baseline="0" dirty="0"/>
                        <a:t> celkem</a:t>
                      </a:r>
                      <a:endParaRPr lang="cs-CZ" b="1" dirty="0"/>
                    </a:p>
                  </a:txBody>
                  <a:tcPr/>
                </a:tc>
                <a:tc>
                  <a:txBody>
                    <a:bodyPr/>
                    <a:lstStyle/>
                    <a:p>
                      <a:pPr algn="ctr"/>
                      <a:r>
                        <a:rPr lang="cs-CZ" sz="1800" dirty="0"/>
                        <a:t>35</a:t>
                      </a:r>
                    </a:p>
                  </a:txBody>
                  <a:tcPr/>
                </a:tc>
                <a:tc>
                  <a:txBody>
                    <a:bodyPr/>
                    <a:lstStyle/>
                    <a:p>
                      <a:pPr algn="ctr"/>
                      <a:r>
                        <a:rPr lang="cs-CZ" sz="1800" dirty="0"/>
                        <a:t>63</a:t>
                      </a:r>
                    </a:p>
                  </a:txBody>
                  <a:tcPr/>
                </a:tc>
                <a:tc>
                  <a:txBody>
                    <a:bodyPr/>
                    <a:lstStyle/>
                    <a:p>
                      <a:pPr algn="ctr"/>
                      <a:r>
                        <a:rPr lang="cs-CZ" sz="1800" dirty="0"/>
                        <a:t>64</a:t>
                      </a:r>
                    </a:p>
                  </a:txBody>
                  <a:tcPr/>
                </a:tc>
                <a:tc>
                  <a:txBody>
                    <a:bodyPr/>
                    <a:lstStyle/>
                    <a:p>
                      <a:pPr algn="ctr"/>
                      <a:r>
                        <a:rPr lang="cs-CZ" sz="1800" dirty="0"/>
                        <a:t>131</a:t>
                      </a:r>
                    </a:p>
                  </a:txBody>
                  <a:tcPr/>
                </a:tc>
                <a:extLst>
                  <a:ext uri="{0D108BD9-81ED-4DB2-BD59-A6C34878D82A}">
                    <a16:rowId xmlns:a16="http://schemas.microsoft.com/office/drawing/2014/main" val="10001"/>
                  </a:ext>
                </a:extLst>
              </a:tr>
              <a:tr h="567796">
                <a:tc>
                  <a:txBody>
                    <a:bodyPr/>
                    <a:lstStyle/>
                    <a:p>
                      <a:r>
                        <a:rPr lang="cs-CZ" dirty="0"/>
                        <a:t>z</a:t>
                      </a:r>
                      <a:r>
                        <a:rPr lang="cs-CZ" baseline="0" dirty="0"/>
                        <a:t> toho soudem vyhověno</a:t>
                      </a:r>
                      <a:endParaRPr lang="cs-CZ" i="0" dirty="0"/>
                    </a:p>
                  </a:txBody>
                  <a:tcPr/>
                </a:tc>
                <a:tc>
                  <a:txBody>
                    <a:bodyPr/>
                    <a:lstStyle/>
                    <a:p>
                      <a:pPr algn="ctr"/>
                      <a:r>
                        <a:rPr lang="cs-CZ" sz="1800" dirty="0"/>
                        <a:t>30</a:t>
                      </a:r>
                    </a:p>
                  </a:txBody>
                  <a:tcPr/>
                </a:tc>
                <a:tc>
                  <a:txBody>
                    <a:bodyPr/>
                    <a:lstStyle/>
                    <a:p>
                      <a:pPr algn="ctr"/>
                      <a:r>
                        <a:rPr lang="cs-CZ" sz="1800" dirty="0"/>
                        <a:t>57</a:t>
                      </a:r>
                    </a:p>
                  </a:txBody>
                  <a:tcPr/>
                </a:tc>
                <a:tc>
                  <a:txBody>
                    <a:bodyPr/>
                    <a:lstStyle/>
                    <a:p>
                      <a:pPr algn="ctr"/>
                      <a:r>
                        <a:rPr lang="cs-CZ" sz="1800" dirty="0"/>
                        <a:t>55</a:t>
                      </a:r>
                    </a:p>
                  </a:txBody>
                  <a:tcPr/>
                </a:tc>
                <a:tc>
                  <a:txBody>
                    <a:bodyPr/>
                    <a:lstStyle/>
                    <a:p>
                      <a:pPr algn="ctr"/>
                      <a:r>
                        <a:rPr lang="cs-CZ" sz="1800" dirty="0"/>
                        <a:t>121</a:t>
                      </a:r>
                    </a:p>
                  </a:txBody>
                  <a:tcPr/>
                </a:tc>
                <a:extLst>
                  <a:ext uri="{0D108BD9-81ED-4DB2-BD59-A6C34878D82A}">
                    <a16:rowId xmlns:a16="http://schemas.microsoft.com/office/drawing/2014/main" val="10002"/>
                  </a:ext>
                </a:extLst>
              </a:tr>
            </a:tbl>
          </a:graphicData>
        </a:graphic>
      </p:graphicFrame>
      <p:sp>
        <p:nvSpPr>
          <p:cNvPr id="5" name="Obdélník 4"/>
          <p:cNvSpPr/>
          <p:nvPr/>
        </p:nvSpPr>
        <p:spPr>
          <a:xfrm rot="10800000" flipV="1">
            <a:off x="971600" y="3921442"/>
            <a:ext cx="7454658" cy="861774"/>
          </a:xfrm>
          <a:prstGeom prst="rect">
            <a:avLst/>
          </a:prstGeom>
        </p:spPr>
        <p:txBody>
          <a:bodyPr wrap="square">
            <a:spAutoFit/>
          </a:bodyPr>
          <a:lstStyle/>
          <a:p>
            <a:endParaRPr lang="cs-CZ" altLang="cs-CZ" i="1" dirty="0"/>
          </a:p>
          <a:p>
            <a:endParaRPr lang="cs-CZ" altLang="cs-CZ" sz="1600" i="1" dirty="0"/>
          </a:p>
          <a:p>
            <a:r>
              <a:rPr lang="cs-CZ" altLang="cs-CZ" sz="1600" i="1" dirty="0"/>
              <a:t>Zdroj: Statistické výkazy V (MPSV) 20-01 o výkonu sociálně-právní ochrany dětí</a:t>
            </a:r>
            <a:endParaRPr lang="cs-CZ" sz="1600" dirty="0"/>
          </a:p>
        </p:txBody>
      </p:sp>
    </p:spTree>
    <p:extLst>
      <p:ext uri="{BB962C8B-B14F-4D97-AF65-F5344CB8AC3E}">
        <p14:creationId xmlns:p14="http://schemas.microsoft.com/office/powerpoint/2010/main" val="106688378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1C86C-94BB-8DAD-95C8-A2B3EA4F30BE}"/>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034CA14E-C84F-DF7C-C0F7-2CA4C69B0EAB}"/>
              </a:ext>
            </a:extLst>
          </p:cNvPr>
          <p:cNvSpPr>
            <a:spLocks noGrp="1"/>
          </p:cNvSpPr>
          <p:nvPr>
            <p:ph type="title" idx="4294967295"/>
          </p:nvPr>
        </p:nvSpPr>
        <p:spPr>
          <a:xfrm>
            <a:off x="611560" y="188640"/>
            <a:ext cx="8136904" cy="504057"/>
          </a:xfrm>
        </p:spPr>
        <p:txBody>
          <a:bodyPr/>
          <a:lstStyle/>
          <a:p>
            <a:r>
              <a:rPr lang="cs-CZ" sz="2400" b="1" dirty="0">
                <a:solidFill>
                  <a:srgbClr val="362BC5"/>
                </a:solidFill>
              </a:rPr>
              <a:t>Aktivní legitimace OSPOD k podání návrhu na PO</a:t>
            </a:r>
          </a:p>
        </p:txBody>
      </p:sp>
      <p:sp>
        <p:nvSpPr>
          <p:cNvPr id="62467" name="Zástupný symbol pro obsah 2">
            <a:extLst>
              <a:ext uri="{FF2B5EF4-FFF2-40B4-BE49-F238E27FC236}">
                <a16:creationId xmlns:a16="http://schemas.microsoft.com/office/drawing/2014/main" id="{33CDAF1A-0B47-23EF-DB71-6555B0732376}"/>
              </a:ext>
            </a:extLst>
          </p:cNvPr>
          <p:cNvSpPr>
            <a:spLocks noGrp="1"/>
          </p:cNvSpPr>
          <p:nvPr>
            <p:ph idx="4294967295"/>
          </p:nvPr>
        </p:nvSpPr>
        <p:spPr>
          <a:xfrm>
            <a:off x="827088" y="692697"/>
            <a:ext cx="7993384" cy="5760640"/>
          </a:xfrm>
        </p:spPr>
        <p:txBody>
          <a:bodyPr/>
          <a:lstStyle/>
          <a:p>
            <a:pPr algn="just">
              <a:buFont typeface="Wingdings" panose="05000000000000000000" pitchFamily="2" charset="2"/>
              <a:buChar char="v"/>
            </a:pPr>
            <a:r>
              <a:rPr lang="cs-CZ" sz="2400" dirty="0">
                <a:effectLst/>
                <a:latin typeface="Calibri" panose="020F0502020204030204" pitchFamily="34" charset="0"/>
                <a:ea typeface="Calibri" panose="020F0502020204030204" pitchFamily="34" charset="0"/>
                <a:cs typeface="Calibri" panose="020F0502020204030204" pitchFamily="34" charset="0"/>
              </a:rPr>
              <a:t>Aktivní legitimace  OSPOD k podání návrhu na nařízení předběžného opatření soudu na ochranu dítěte před domácím násilím </a:t>
            </a:r>
            <a:r>
              <a:rPr lang="cs-CZ" sz="2400" b="1" dirty="0">
                <a:effectLst/>
                <a:latin typeface="Calibri" panose="020F0502020204030204" pitchFamily="34" charset="0"/>
                <a:ea typeface="Calibri" panose="020F0502020204030204" pitchFamily="34" charset="0"/>
                <a:cs typeface="Calibri" panose="020F0502020204030204" pitchFamily="34" charset="0"/>
              </a:rPr>
              <a:t>má primárně podpůrný charakter </a:t>
            </a:r>
            <a:r>
              <a:rPr lang="cs-CZ" sz="2400" dirty="0">
                <a:effectLst/>
                <a:latin typeface="Calibri" panose="020F0502020204030204" pitchFamily="34" charset="0"/>
                <a:ea typeface="Calibri" panose="020F0502020204030204" pitchFamily="34" charset="0"/>
                <a:cs typeface="Calibri" panose="020F0502020204030204" pitchFamily="34" charset="0"/>
              </a:rPr>
              <a:t>pro případ, že tento návrh jménem dítěte nepodá ani jeden </a:t>
            </a:r>
            <a:br>
              <a:rPr lang="cs-CZ" sz="2400" dirty="0">
                <a:effectLst/>
                <a:latin typeface="Calibri" panose="020F0502020204030204" pitchFamily="34" charset="0"/>
                <a:ea typeface="Calibri" panose="020F0502020204030204" pitchFamily="34" charset="0"/>
                <a:cs typeface="Calibri" panose="020F0502020204030204" pitchFamily="34" charset="0"/>
              </a:rPr>
            </a:br>
            <a:r>
              <a:rPr lang="cs-CZ" sz="2400" dirty="0">
                <a:effectLst/>
                <a:latin typeface="Calibri" panose="020F0502020204030204" pitchFamily="34" charset="0"/>
                <a:ea typeface="Calibri" panose="020F0502020204030204" pitchFamily="34" charset="0"/>
                <a:cs typeface="Calibri" panose="020F0502020204030204" pitchFamily="34" charset="0"/>
              </a:rPr>
              <a:t>ze zákonných zástupců (rodičů) dítěte, který by se měl </a:t>
            </a:r>
            <a:br>
              <a:rPr lang="cs-CZ" sz="2400" dirty="0">
                <a:effectLst/>
                <a:latin typeface="Calibri" panose="020F0502020204030204" pitchFamily="34" charset="0"/>
                <a:ea typeface="Calibri" panose="020F0502020204030204" pitchFamily="34" charset="0"/>
                <a:cs typeface="Calibri" panose="020F0502020204030204" pitchFamily="34" charset="0"/>
              </a:rPr>
            </a:br>
            <a:r>
              <a:rPr lang="cs-CZ" sz="2400" dirty="0">
                <a:effectLst/>
                <a:latin typeface="Calibri" panose="020F0502020204030204" pitchFamily="34" charset="0"/>
                <a:ea typeface="Calibri" panose="020F0502020204030204" pitchFamily="34" charset="0"/>
                <a:cs typeface="Calibri" panose="020F0502020204030204" pitchFamily="34" charset="0"/>
              </a:rPr>
              <a:t>na prvním místě domáhat přijetí opatření potřebných </a:t>
            </a:r>
            <a:br>
              <a:rPr lang="cs-CZ" sz="2400" dirty="0">
                <a:effectLst/>
                <a:latin typeface="Calibri" panose="020F0502020204030204" pitchFamily="34" charset="0"/>
                <a:ea typeface="Calibri" panose="020F0502020204030204" pitchFamily="34" charset="0"/>
                <a:cs typeface="Calibri" panose="020F0502020204030204" pitchFamily="34" charset="0"/>
              </a:rPr>
            </a:br>
            <a:r>
              <a:rPr lang="cs-CZ" sz="2400" dirty="0">
                <a:effectLst/>
                <a:latin typeface="Calibri" panose="020F0502020204030204" pitchFamily="34" charset="0"/>
                <a:ea typeface="Calibri" panose="020F0502020204030204" pitchFamily="34" charset="0"/>
                <a:cs typeface="Calibri" panose="020F0502020204030204" pitchFamily="34" charset="0"/>
              </a:rPr>
              <a:t>k ochraně svého dítěte.</a:t>
            </a:r>
            <a:endParaRPr lang="cs-CZ" sz="2400" kern="1200"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pPr algn="just">
              <a:buFont typeface="Wingdings" panose="05000000000000000000" pitchFamily="2" charset="2"/>
              <a:buChar char="v"/>
            </a:pPr>
            <a:r>
              <a:rPr lang="cs-CZ" sz="2400" dirty="0">
                <a:latin typeface="Calibri" panose="020F0502020204030204" pitchFamily="34" charset="0"/>
              </a:rPr>
              <a:t>Příslušným k podání návrhu soudu jménem dítěte mladšího 16 let, které je ohroženo domácím násilím, je obecní úřad obce s rozšířenou působností, </a:t>
            </a:r>
            <a:r>
              <a:rPr lang="cs-CZ" sz="2400" b="1" dirty="0">
                <a:latin typeface="Calibri" panose="020F0502020204030204" pitchFamily="34" charset="0"/>
              </a:rPr>
              <a:t>v jehož obvodu se dítě zdržuje v době podání návrhu,</a:t>
            </a:r>
            <a:r>
              <a:rPr lang="cs-CZ" sz="2400" dirty="0">
                <a:latin typeface="Calibri" panose="020F0502020204030204" pitchFamily="34" charset="0"/>
              </a:rPr>
              <a:t> tj. v jehož obvodu se nachází faktické bydliště dítěte (nikoliv místo jeho trvalého pobytu).</a:t>
            </a:r>
          </a:p>
          <a:p>
            <a:pPr algn="just">
              <a:buFont typeface="Wingdings" panose="05000000000000000000" pitchFamily="2" charset="2"/>
              <a:buChar char="v"/>
            </a:pPr>
            <a:r>
              <a:rPr lang="cs-CZ" sz="2400" dirty="0">
                <a:latin typeface="Calibri" panose="020F0502020204030204" pitchFamily="34" charset="0"/>
              </a:rPr>
              <a:t>OSPOD má v řízení o nařízení předběžného opatření na ochranu dítěte před domácím násilím vždy postavení </a:t>
            </a:r>
            <a:r>
              <a:rPr lang="cs-CZ" sz="2400" b="1" dirty="0">
                <a:latin typeface="Calibri" panose="020F0502020204030204" pitchFamily="34" charset="0"/>
              </a:rPr>
              <a:t>procesního zástupce dítěte.</a:t>
            </a:r>
          </a:p>
        </p:txBody>
      </p:sp>
      <p:pic>
        <p:nvPicPr>
          <p:cNvPr id="41987" name="Picture 14" descr="pruh">
            <a:extLst>
              <a:ext uri="{FF2B5EF4-FFF2-40B4-BE49-F238E27FC236}">
                <a16:creationId xmlns:a16="http://schemas.microsoft.com/office/drawing/2014/main" id="{5F36F795-C1EB-BEB9-B75B-338A75ED6EC7}"/>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4040644265"/>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1B3B5-BD2D-8A6D-3162-F52ED0AF1FCE}"/>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03FA7676-A3D6-7A4E-33E5-FD4D3659E67D}"/>
              </a:ext>
            </a:extLst>
          </p:cNvPr>
          <p:cNvSpPr>
            <a:spLocks noGrp="1"/>
          </p:cNvSpPr>
          <p:nvPr>
            <p:ph type="title" idx="4294967295"/>
          </p:nvPr>
        </p:nvSpPr>
        <p:spPr>
          <a:xfrm>
            <a:off x="611560" y="188640"/>
            <a:ext cx="8136904" cy="504057"/>
          </a:xfrm>
        </p:spPr>
        <p:txBody>
          <a:bodyPr/>
          <a:lstStyle/>
          <a:p>
            <a:r>
              <a:rPr lang="cs-CZ" sz="2400" b="1" dirty="0">
                <a:solidFill>
                  <a:srgbClr val="362BC5"/>
                </a:solidFill>
              </a:rPr>
              <a:t>Předběžné opatření na ochranu před DN </a:t>
            </a:r>
          </a:p>
        </p:txBody>
      </p:sp>
      <p:sp>
        <p:nvSpPr>
          <p:cNvPr id="62467" name="Zástupný symbol pro obsah 2">
            <a:extLst>
              <a:ext uri="{FF2B5EF4-FFF2-40B4-BE49-F238E27FC236}">
                <a16:creationId xmlns:a16="http://schemas.microsoft.com/office/drawing/2014/main" id="{22A0ED74-B264-5BBA-8DEB-01375CD2DFAB}"/>
              </a:ext>
            </a:extLst>
          </p:cNvPr>
          <p:cNvSpPr>
            <a:spLocks noGrp="1"/>
          </p:cNvSpPr>
          <p:nvPr>
            <p:ph idx="4294967295"/>
          </p:nvPr>
        </p:nvSpPr>
        <p:spPr>
          <a:xfrm>
            <a:off x="827088" y="692697"/>
            <a:ext cx="7993384" cy="5760640"/>
          </a:xfrm>
        </p:spPr>
        <p:txBody>
          <a:bodyPr/>
          <a:lstStyle/>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cs-CZ" sz="2200" b="1" i="0" u="sng" strike="noStrike" kern="1200" cap="none" spc="0" normalizeH="0" baseline="0" noProof="0" dirty="0">
                <a:ln>
                  <a:noFill/>
                </a:ln>
                <a:solidFill>
                  <a:srgbClr val="002060"/>
                </a:solidFill>
                <a:effectLst/>
                <a:uLnTx/>
                <a:uFillTx/>
                <a:latin typeface="Calibri"/>
                <a:ea typeface="+mn-ea"/>
                <a:cs typeface="+mn-cs"/>
              </a:rPr>
              <a:t>Část šestá zákon č. 78/2025 Sb. – změna zákona o zvláštních řízeních soudních</a:t>
            </a:r>
            <a:endParaRPr kumimoji="0" lang="cs-CZ" sz="22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n-cs"/>
            </a:endParaRPr>
          </a:p>
          <a:p>
            <a:pPr marL="0" marR="0" lvl="0" indent="0" algn="ctr" defTabSz="914400" rtl="0" eaLnBrk="1" fontAlgn="base" latinLnBrk="0" hangingPunct="1">
              <a:lnSpc>
                <a:spcPct val="100000"/>
              </a:lnSpc>
              <a:spcBef>
                <a:spcPct val="20000"/>
              </a:spcBef>
              <a:spcAft>
                <a:spcPct val="0"/>
              </a:spcAft>
              <a:buClrTx/>
              <a:buSzTx/>
              <a:buFont typeface="Arial" charset="0"/>
              <a:buNone/>
              <a:tabLst/>
              <a:defRPr/>
            </a:pPr>
            <a:r>
              <a:rPr kumimoji="0" lang="cs-CZ" sz="2200" b="1"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402</a:t>
            </a:r>
            <a:endParaRPr kumimoji="0" lang="cs-CZ" sz="2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0" fontAlgn="base" latinLnBrk="0" hangingPunct="0">
              <a:lnSpc>
                <a:spcPct val="107000"/>
              </a:lnSpc>
              <a:spcBef>
                <a:spcPct val="20000"/>
              </a:spcBef>
              <a:spcAft>
                <a:spcPts val="600"/>
              </a:spcAft>
              <a:buClrTx/>
              <a:buSzTx/>
              <a:buFont typeface="Arial" charset="0"/>
              <a:buNone/>
              <a:tabLst/>
              <a:defRPr/>
            </a:pPr>
            <a:r>
              <a:rPr kumimoji="0" lang="cs-CZ" sz="2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Náležitosti návrhu</a:t>
            </a:r>
          </a:p>
          <a:p>
            <a:pPr marL="0" marR="0" lvl="0" indent="0" algn="just" defTabSz="914400" rtl="0" eaLnBrk="0" fontAlgn="base" latinLnBrk="0" hangingPunct="0">
              <a:lnSpc>
                <a:spcPct val="107000"/>
              </a:lnSpc>
              <a:spcBef>
                <a:spcPct val="20000"/>
              </a:spcBef>
              <a:spcAft>
                <a:spcPts val="600"/>
              </a:spcAft>
              <a:buClrTx/>
              <a:buSzTx/>
              <a:buFont typeface="Arial" charset="0"/>
              <a:buNone/>
              <a:tabLst/>
              <a:defRPr/>
            </a:pPr>
            <a:r>
              <a:rPr kumimoji="0" lang="cs-CZ"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(1) Návrh na nařízení </a:t>
            </a:r>
            <a:r>
              <a:rPr kumimoji="0" lang="cs-CZ" sz="2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předběžného opatření musí obsahovat též vylíčení skutečností, které osvědčují, že </a:t>
            </a:r>
            <a:r>
              <a:rPr kumimoji="0" lang="cs-CZ" sz="2200" b="0" i="0" u="none" strike="sng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je společné bydlení navrhovatele a odpůrce v domě nebo bytě, ve kterém se nachází společná domácnost, pro navrhovatele nesnesitelné z důvodu tělesného nebo duševního násilí vůči navrhovateli nebo jinému, kdo ve společné domácnosti žije</a:t>
            </a:r>
            <a:r>
              <a:rPr kumimoji="0" lang="cs-CZ" sz="2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cs-CZ" sz="2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se odpůrce dopustil nebo dopouští na navrhovateli nebo jiné osobě, která ve společné domácnosti žije, jednání vykazujícího znaky domácího násilí</a:t>
            </a:r>
            <a:r>
              <a:rPr kumimoji="0" lang="cs-CZ" sz="2200" b="1" i="0" u="none" strike="noStrike" kern="1200" cap="none" spc="0" normalizeH="0" baseline="3000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10)</a:t>
            </a:r>
            <a:r>
              <a:rPr kumimoji="0" lang="cs-CZ" sz="2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anebo vylíčení skutečností, které osvědčují nežádoucí sledování nebo obtěžování </a:t>
            </a:r>
            <a:r>
              <a:rPr kumimoji="0" lang="cs-CZ" sz="2200" b="0" i="0" u="sng"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navrhovatele._________</a:t>
            </a:r>
            <a:endParaRPr kumimoji="0" lang="cs-CZ" sz="17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ts val="1200"/>
              </a:spcBef>
              <a:spcAft>
                <a:spcPts val="600"/>
              </a:spcAft>
              <a:buClrTx/>
              <a:buSzTx/>
              <a:buFont typeface="Arial" charset="0"/>
              <a:buNone/>
              <a:tabLst/>
              <a:defRPr/>
            </a:pPr>
            <a:r>
              <a:rPr kumimoji="0" lang="cs-CZ" sz="1600" b="0" i="0" u="none" strike="noStrike" kern="1200" cap="none" spc="0" normalizeH="0" baseline="3000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10)</a:t>
            </a:r>
            <a:r>
              <a:rPr kumimoji="0" lang="cs-CZ" sz="16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 3021 občanského zákoníku</a:t>
            </a:r>
            <a:endParaRPr kumimoji="0" lang="cs-CZ" sz="1600" b="0" i="0" u="none" strike="noStrike" kern="1200" cap="none" spc="0" normalizeH="0" baseline="3000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algn="just">
              <a:buFont typeface="Wingdings" panose="05000000000000000000" pitchFamily="2" charset="2"/>
              <a:buChar char="v"/>
            </a:pPr>
            <a:endParaRPr lang="cs-CZ" sz="2400" b="1" dirty="0">
              <a:latin typeface="Calibri" panose="020F0502020204030204" pitchFamily="34" charset="0"/>
            </a:endParaRPr>
          </a:p>
        </p:txBody>
      </p:sp>
      <p:pic>
        <p:nvPicPr>
          <p:cNvPr id="41987" name="Picture 14" descr="pruh">
            <a:extLst>
              <a:ext uri="{FF2B5EF4-FFF2-40B4-BE49-F238E27FC236}">
                <a16:creationId xmlns:a16="http://schemas.microsoft.com/office/drawing/2014/main" id="{53F06E01-7EE9-FA7B-FA76-5E3568FD4AE3}"/>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232888003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F1863-CA9B-BFE1-AFD6-98CEDEE51E50}"/>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F0BC31FC-5542-F873-A665-533A8C98ACC6}"/>
              </a:ext>
            </a:extLst>
          </p:cNvPr>
          <p:cNvSpPr>
            <a:spLocks noGrp="1"/>
          </p:cNvSpPr>
          <p:nvPr>
            <p:ph type="title" idx="4294967295"/>
          </p:nvPr>
        </p:nvSpPr>
        <p:spPr>
          <a:xfrm>
            <a:off x="611560" y="188640"/>
            <a:ext cx="8136904" cy="504057"/>
          </a:xfrm>
        </p:spPr>
        <p:txBody>
          <a:bodyPr/>
          <a:lstStyle/>
          <a:p>
            <a:r>
              <a:rPr lang="cs-CZ" sz="2400" b="1" dirty="0">
                <a:solidFill>
                  <a:srgbClr val="362BC5"/>
                </a:solidFill>
              </a:rPr>
              <a:t>Předběžné opatření na ochranu před DN </a:t>
            </a:r>
          </a:p>
        </p:txBody>
      </p:sp>
      <p:sp>
        <p:nvSpPr>
          <p:cNvPr id="62467" name="Zástupný symbol pro obsah 2">
            <a:extLst>
              <a:ext uri="{FF2B5EF4-FFF2-40B4-BE49-F238E27FC236}">
                <a16:creationId xmlns:a16="http://schemas.microsoft.com/office/drawing/2014/main" id="{794AEF36-349B-671C-D952-F577145FC8E9}"/>
              </a:ext>
            </a:extLst>
          </p:cNvPr>
          <p:cNvSpPr>
            <a:spLocks noGrp="1"/>
          </p:cNvSpPr>
          <p:nvPr>
            <p:ph idx="4294967295"/>
          </p:nvPr>
        </p:nvSpPr>
        <p:spPr>
          <a:xfrm>
            <a:off x="827088" y="692697"/>
            <a:ext cx="7993384" cy="5760640"/>
          </a:xfrm>
        </p:spPr>
        <p:txBody>
          <a:bodyPr/>
          <a:lstStyle/>
          <a:p>
            <a:pPr algn="just">
              <a:buFont typeface="Wingdings" panose="05000000000000000000" pitchFamily="2" charset="2"/>
              <a:buChar char="v"/>
            </a:pPr>
            <a:r>
              <a:rPr lang="cs-CZ" sz="2300" dirty="0">
                <a:effectLst/>
                <a:latin typeface="Calibri" panose="020F0502020204030204" pitchFamily="34" charset="0"/>
                <a:ea typeface="Calibri" panose="020F0502020204030204" pitchFamily="34" charset="0"/>
                <a:cs typeface="Calibri" panose="020F0502020204030204" pitchFamily="34" charset="0"/>
              </a:rPr>
              <a:t>Do novelizace z.ř.s. provedené s účinností od 1. 7. 2025 zákonem č. 78/2025 Sb. platilo, že v návrhu na nařízení předběžného opatření na ochranu proti domácímu násilí bylo nutné osvědčit nesnesitelnost společného soužití s odpůrcem, tj. že další soužití ve společném obydlí je pro ohroženou osobu (navrhovatele) nesnesitelné z důvodu tělesného nebo duševního násilí ze strany násilné osoby (odpůrce). </a:t>
            </a:r>
          </a:p>
          <a:p>
            <a:pPr algn="just">
              <a:buFont typeface="Wingdings" panose="05000000000000000000" pitchFamily="2" charset="2"/>
              <a:buChar char="v"/>
            </a:pPr>
            <a:r>
              <a:rPr lang="cs-CZ" sz="2300" dirty="0">
                <a:effectLst/>
                <a:latin typeface="Calibri" panose="020F0502020204030204" pitchFamily="34" charset="0"/>
                <a:ea typeface="Calibri" panose="020F0502020204030204" pitchFamily="34" charset="0"/>
                <a:cs typeface="Calibri" panose="020F0502020204030204" pitchFamily="34" charset="0"/>
              </a:rPr>
              <a:t>Od července 2025 naproti tomu platí, že namísto nesnesitelnosti společného soužití se v návrhu na vydání předběžného opatření osvědčuje domácí násilí ve smyslu definice podle § 2031 odst. 1 </a:t>
            </a:r>
            <a:r>
              <a:rPr lang="cs-CZ" sz="2300" dirty="0" err="1">
                <a:effectLst/>
                <a:latin typeface="Calibri" panose="020F0502020204030204" pitchFamily="34" charset="0"/>
                <a:ea typeface="Calibri" panose="020F0502020204030204" pitchFamily="34" charset="0"/>
                <a:cs typeface="Calibri" panose="020F0502020204030204" pitchFamily="34" charset="0"/>
              </a:rPr>
              <a:t>o.z</a:t>
            </a:r>
            <a:r>
              <a:rPr lang="cs-CZ" sz="2300" dirty="0">
                <a:effectLst/>
                <a:latin typeface="Calibri" panose="020F0502020204030204" pitchFamily="34" charset="0"/>
                <a:ea typeface="Calibri" panose="020F0502020204030204" pitchFamily="34" charset="0"/>
                <a:cs typeface="Calibri" panose="020F0502020204030204" pitchFamily="34" charset="0"/>
              </a:rPr>
              <a:t>.</a:t>
            </a:r>
          </a:p>
          <a:p>
            <a:pPr algn="just">
              <a:buFont typeface="Wingdings" panose="05000000000000000000" pitchFamily="2" charset="2"/>
              <a:buChar char="v"/>
            </a:pPr>
            <a:r>
              <a:rPr lang="cs-CZ" sz="2300" dirty="0">
                <a:latin typeface="Calibri" panose="020F0502020204030204" pitchFamily="34" charset="0"/>
                <a:ea typeface="Calibri" panose="020F0502020204030204" pitchFamily="34" charset="0"/>
                <a:cs typeface="Calibri" panose="020F0502020204030204" pitchFamily="34" charset="0"/>
              </a:rPr>
              <a:t>V </a:t>
            </a:r>
            <a:r>
              <a:rPr lang="cs-CZ" sz="2300" dirty="0">
                <a:effectLst/>
                <a:latin typeface="Calibri" panose="020F0502020204030204" pitchFamily="34" charset="0"/>
                <a:ea typeface="Calibri" panose="020F0502020204030204" pitchFamily="34" charset="0"/>
                <a:cs typeface="Calibri" panose="020F0502020204030204" pitchFamily="34" charset="0"/>
              </a:rPr>
              <a:t>návrhu na vydání předběžného opatření je tak nutné popsat a doložit, že se odpůrce dopouští vůči navrhovateli jednání </a:t>
            </a:r>
            <a:br>
              <a:rPr lang="cs-CZ" sz="2300" dirty="0">
                <a:effectLst/>
                <a:latin typeface="Calibri" panose="020F0502020204030204" pitchFamily="34" charset="0"/>
                <a:ea typeface="Calibri" panose="020F0502020204030204" pitchFamily="34" charset="0"/>
                <a:cs typeface="Calibri" panose="020F0502020204030204" pitchFamily="34" charset="0"/>
              </a:rPr>
            </a:br>
            <a:r>
              <a:rPr lang="cs-CZ" sz="2300" dirty="0">
                <a:effectLst/>
                <a:latin typeface="Calibri" panose="020F0502020204030204" pitchFamily="34" charset="0"/>
                <a:ea typeface="Calibri" panose="020F0502020204030204" pitchFamily="34" charset="0"/>
                <a:cs typeface="Calibri" panose="020F0502020204030204" pitchFamily="34" charset="0"/>
              </a:rPr>
              <a:t>(ať už aktivního, nebo pasivního), které vykazuje znaky zákonné definice domácího násilí. </a:t>
            </a:r>
            <a:endParaRPr lang="cs-CZ" sz="2300" b="1" dirty="0">
              <a:latin typeface="Calibri" panose="020F0502020204030204" pitchFamily="34" charset="0"/>
              <a:ea typeface="Calibri" panose="020F0502020204030204" pitchFamily="34" charset="0"/>
              <a:cs typeface="Calibri" panose="020F0502020204030204" pitchFamily="34" charset="0"/>
            </a:endParaRPr>
          </a:p>
        </p:txBody>
      </p:sp>
      <p:pic>
        <p:nvPicPr>
          <p:cNvPr id="41987" name="Picture 14" descr="pruh">
            <a:extLst>
              <a:ext uri="{FF2B5EF4-FFF2-40B4-BE49-F238E27FC236}">
                <a16:creationId xmlns:a16="http://schemas.microsoft.com/office/drawing/2014/main" id="{B4DB838C-FEF7-7FE2-BFF2-80E23704E9C7}"/>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327518658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73651-38AE-F538-28E7-C76D6C1EB542}"/>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9E7917E0-15D8-2CE4-7B09-C76BCA1346F4}"/>
              </a:ext>
            </a:extLst>
          </p:cNvPr>
          <p:cNvSpPr>
            <a:spLocks noGrp="1"/>
          </p:cNvSpPr>
          <p:nvPr>
            <p:ph type="title" idx="4294967295"/>
          </p:nvPr>
        </p:nvSpPr>
        <p:spPr>
          <a:xfrm>
            <a:off x="611560" y="188640"/>
            <a:ext cx="8136904" cy="504057"/>
          </a:xfrm>
        </p:spPr>
        <p:txBody>
          <a:bodyPr/>
          <a:lstStyle/>
          <a:p>
            <a:r>
              <a:rPr lang="cs-CZ" sz="2400" b="1" dirty="0">
                <a:solidFill>
                  <a:srgbClr val="362BC5"/>
                </a:solidFill>
              </a:rPr>
              <a:t>Předběžné opatření na ochranu před DN </a:t>
            </a:r>
          </a:p>
        </p:txBody>
      </p:sp>
      <p:sp>
        <p:nvSpPr>
          <p:cNvPr id="62467" name="Zástupný symbol pro obsah 2">
            <a:extLst>
              <a:ext uri="{FF2B5EF4-FFF2-40B4-BE49-F238E27FC236}">
                <a16:creationId xmlns:a16="http://schemas.microsoft.com/office/drawing/2014/main" id="{E263ACED-0D98-20E2-BC79-404150F9C3E3}"/>
              </a:ext>
            </a:extLst>
          </p:cNvPr>
          <p:cNvSpPr>
            <a:spLocks noGrp="1"/>
          </p:cNvSpPr>
          <p:nvPr>
            <p:ph idx="4294967295"/>
          </p:nvPr>
        </p:nvSpPr>
        <p:spPr>
          <a:xfrm>
            <a:off x="827088" y="692697"/>
            <a:ext cx="7993384" cy="5760640"/>
          </a:xfrm>
        </p:spPr>
        <p: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defRPr/>
            </a:pPr>
            <a:r>
              <a:rPr kumimoji="0" lang="cs-CZ" sz="2400" b="1"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405</a:t>
            </a:r>
          </a:p>
          <a:p>
            <a:pPr marL="0" marR="0" lvl="0" indent="0" algn="ctr" defTabSz="914400" rtl="0" eaLnBrk="0" fontAlgn="base" latinLnBrk="0" hangingPunct="0">
              <a:lnSpc>
                <a:spcPct val="107000"/>
              </a:lnSpc>
              <a:spcBef>
                <a:spcPct val="20000"/>
              </a:spcBef>
              <a:spcAft>
                <a:spcPts val="600"/>
              </a:spcAft>
              <a:buClrTx/>
              <a:buSzTx/>
              <a:buFont typeface="Arial" charset="0"/>
              <a:buNone/>
              <a:tabLst/>
              <a:defRPr/>
            </a:pP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Rozhodnutí</a:t>
            </a:r>
            <a:endParaRPr kumimoji="0" lang="cs-CZ"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36000" marR="0" lvl="0" indent="0" algn="just" defTabSz="914400" rtl="0" eaLnBrk="0" fontAlgn="base" latinLnBrk="0" hangingPunct="0">
              <a:spcBef>
                <a:spcPct val="20000"/>
              </a:spcBef>
              <a:spcAft>
                <a:spcPts val="600"/>
              </a:spcAft>
              <a:buClrTx/>
              <a:buSzTx/>
              <a:buFont typeface="Arial" charset="0"/>
              <a:buNone/>
              <a:tabLst/>
              <a:defRPr/>
            </a:pP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(1) Vyhoví-li soud návrhu, uloží odpůrci předběžným opatřením zejména, aby</a:t>
            </a:r>
            <a:endParaRPr kumimoji="0" lang="cs-CZ"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0" fontAlgn="base" latinLnBrk="0" hangingPunct="0">
              <a:lnSpc>
                <a:spcPct val="100000"/>
              </a:lnSpc>
              <a:spcBef>
                <a:spcPct val="20000"/>
              </a:spcBef>
              <a:spcAft>
                <a:spcPts val="600"/>
              </a:spcAft>
              <a:buClrTx/>
              <a:buSzTx/>
              <a:buFont typeface="Arial" charset="0"/>
              <a:buNone/>
              <a:tabLst>
                <a:tab pos="449580" algn="l"/>
                <a:tab pos="899160" algn="l"/>
                <a:tab pos="1348740" algn="l"/>
                <a:tab pos="1798320" algn="l"/>
                <a:tab pos="3620770" algn="l"/>
              </a:tabLst>
              <a:defRPr/>
            </a:pP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	opustil společné obydlí </a:t>
            </a:r>
            <a:r>
              <a:rPr kumimoji="0" lang="cs-CZ"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nebo obydlí navrhovatele</a:t>
            </a: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jakož i </a:t>
            </a:r>
            <a:r>
              <a:rPr kumimoji="0" lang="cs-CZ" sz="2400" b="0" i="0" u="none" strike="sng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jeho</a:t>
            </a:r>
            <a:r>
              <a:rPr kumimoji="0" lang="cs-CZ"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jejich</a:t>
            </a: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bezprostřední okolí, nezdržoval se ve společném obydlí </a:t>
            </a:r>
            <a:r>
              <a:rPr kumimoji="0" lang="cs-CZ"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nebo obydlí navrhovatele</a:t>
            </a: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nebo do </a:t>
            </a:r>
            <a:r>
              <a:rPr kumimoji="0" lang="cs-CZ" sz="2400" b="0" i="0" u="none" strike="sng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něj</a:t>
            </a: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cs-CZ"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nich </a:t>
            </a: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nevstupoval,</a:t>
            </a:r>
            <a:endParaRPr kumimoji="0" lang="cs-CZ"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0" fontAlgn="base" latinLnBrk="0" hangingPunct="0">
              <a:lnSpc>
                <a:spcPct val="100000"/>
              </a:lnSpc>
              <a:spcBef>
                <a:spcPct val="20000"/>
              </a:spcBef>
              <a:spcAft>
                <a:spcPts val="600"/>
              </a:spcAft>
              <a:buClrTx/>
              <a:buSzTx/>
              <a:buFont typeface="Arial" charset="0"/>
              <a:buNone/>
              <a:tabLst>
                <a:tab pos="449580" algn="l"/>
                <a:tab pos="899160" algn="l"/>
                <a:tab pos="1348740" algn="l"/>
                <a:tab pos="1798320" algn="l"/>
                <a:tab pos="3620770" algn="l"/>
              </a:tabLst>
              <a:defRPr/>
            </a:pP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b)	nevstupoval do bezprostředního okolí společného obydlí</a:t>
            </a:r>
            <a:r>
              <a:rPr kumimoji="0" lang="cs-CZ"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obydlí navrhovatele</a:t>
            </a: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nebo navrhovatele a nezdržoval se tam,</a:t>
            </a:r>
            <a:endParaRPr kumimoji="0" lang="cs-CZ"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0" fontAlgn="base" latinLnBrk="0" hangingPunct="0">
              <a:lnSpc>
                <a:spcPct val="100000"/>
              </a:lnSpc>
              <a:spcBef>
                <a:spcPct val="20000"/>
              </a:spcBef>
              <a:spcAft>
                <a:spcPts val="600"/>
              </a:spcAft>
              <a:buClrTx/>
              <a:buSzTx/>
              <a:buFont typeface="Arial" charset="0"/>
              <a:buNone/>
              <a:tabLst>
                <a:tab pos="449580" algn="l"/>
                <a:tab pos="899160" algn="l"/>
                <a:tab pos="1348740" algn="l"/>
                <a:tab pos="1798320" algn="l"/>
                <a:tab pos="3620770" algn="l"/>
              </a:tabLst>
              <a:defRPr/>
            </a:pP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c)	se zdržel setkávání s navrhovatelem, nebo</a:t>
            </a:r>
            <a:endParaRPr kumimoji="0" lang="cs-CZ"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0" fontAlgn="base" latinLnBrk="0" hangingPunct="0">
              <a:lnSpc>
                <a:spcPct val="100000"/>
              </a:lnSpc>
              <a:spcBef>
                <a:spcPct val="20000"/>
              </a:spcBef>
              <a:spcAft>
                <a:spcPts val="600"/>
              </a:spcAft>
              <a:buClrTx/>
              <a:buSzTx/>
              <a:buFont typeface="Arial" charset="0"/>
              <a:buNone/>
              <a:tabLst>
                <a:tab pos="449580" algn="l"/>
                <a:tab pos="899160" algn="l"/>
                <a:tab pos="1348740" algn="l"/>
                <a:tab pos="1798320" algn="l"/>
                <a:tab pos="3620770" algn="l"/>
              </a:tabLst>
              <a:defRPr/>
            </a:pPr>
            <a:r>
              <a:rPr kumimoji="0" lang="cs-CZ"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d)	se zdržel nežádoucího sledování a obtěžování navrhovatele jakýmkoliv způsobem.</a:t>
            </a:r>
            <a:endParaRPr kumimoji="0" lang="cs-CZ"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algn="just">
              <a:buFont typeface="Wingdings" panose="05000000000000000000" pitchFamily="2" charset="2"/>
              <a:buChar char="v"/>
            </a:pPr>
            <a:endParaRPr lang="cs-CZ" sz="2300" b="1" dirty="0">
              <a:latin typeface="Calibri" panose="020F0502020204030204" pitchFamily="34" charset="0"/>
              <a:ea typeface="Calibri" panose="020F0502020204030204" pitchFamily="34" charset="0"/>
              <a:cs typeface="Calibri" panose="020F0502020204030204" pitchFamily="34" charset="0"/>
            </a:endParaRPr>
          </a:p>
        </p:txBody>
      </p:sp>
      <p:pic>
        <p:nvPicPr>
          <p:cNvPr id="41987" name="Picture 14" descr="pruh">
            <a:extLst>
              <a:ext uri="{FF2B5EF4-FFF2-40B4-BE49-F238E27FC236}">
                <a16:creationId xmlns:a16="http://schemas.microsoft.com/office/drawing/2014/main" id="{EE6D6BA0-C2DD-933F-4D7D-88997942DC45}"/>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359343028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C5226-9E8F-4CD7-605F-F15511A06834}"/>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E5D7868B-982D-796A-B32F-6482E0A7C733}"/>
              </a:ext>
            </a:extLst>
          </p:cNvPr>
          <p:cNvSpPr>
            <a:spLocks noGrp="1"/>
          </p:cNvSpPr>
          <p:nvPr>
            <p:ph type="title" idx="4294967295"/>
          </p:nvPr>
        </p:nvSpPr>
        <p:spPr>
          <a:xfrm>
            <a:off x="611560" y="188640"/>
            <a:ext cx="8136904" cy="504057"/>
          </a:xfrm>
        </p:spPr>
        <p:txBody>
          <a:bodyPr/>
          <a:lstStyle/>
          <a:p>
            <a:r>
              <a:rPr lang="cs-CZ" sz="2400" b="1" dirty="0">
                <a:solidFill>
                  <a:srgbClr val="362BC5"/>
                </a:solidFill>
              </a:rPr>
              <a:t>Předběžné opatření na ochranu před DN </a:t>
            </a:r>
          </a:p>
        </p:txBody>
      </p:sp>
      <p:sp>
        <p:nvSpPr>
          <p:cNvPr id="62467" name="Zástupný symbol pro obsah 2">
            <a:extLst>
              <a:ext uri="{FF2B5EF4-FFF2-40B4-BE49-F238E27FC236}">
                <a16:creationId xmlns:a16="http://schemas.microsoft.com/office/drawing/2014/main" id="{89A4B225-6DA4-8623-6E19-9DE347A8B3C5}"/>
              </a:ext>
            </a:extLst>
          </p:cNvPr>
          <p:cNvSpPr>
            <a:spLocks noGrp="1"/>
          </p:cNvSpPr>
          <p:nvPr>
            <p:ph idx="4294967295"/>
          </p:nvPr>
        </p:nvSpPr>
        <p:spPr>
          <a:xfrm>
            <a:off x="827088" y="692696"/>
            <a:ext cx="7993384" cy="5904655"/>
          </a:xfrm>
        </p:spPr>
        <p:txBody>
          <a:bodyPr/>
          <a:lstStyle/>
          <a:p>
            <a:pPr algn="just">
              <a:buFont typeface="Wingdings" panose="05000000000000000000" pitchFamily="2" charset="2"/>
              <a:buChar char="v"/>
            </a:pPr>
            <a:r>
              <a:rPr lang="cs-CZ" sz="2300" dirty="0">
                <a:effectLst/>
                <a:latin typeface="Calibri" panose="020F0502020204030204" pitchFamily="34" charset="0"/>
                <a:ea typeface="Calibri" panose="020F0502020204030204" pitchFamily="34" charset="0"/>
                <a:cs typeface="Calibri" panose="020F0502020204030204" pitchFamily="34" charset="0"/>
              </a:rPr>
              <a:t>O návrhu na nařízení předběžného opatření je soud povinen rozhodnout bez jednání nejpozději ve lhůtě </a:t>
            </a:r>
            <a:br>
              <a:rPr lang="cs-CZ" sz="2300" dirty="0">
                <a:effectLst/>
                <a:latin typeface="Calibri" panose="020F0502020204030204" pitchFamily="34" charset="0"/>
                <a:ea typeface="Calibri" panose="020F0502020204030204" pitchFamily="34" charset="0"/>
                <a:cs typeface="Calibri" panose="020F0502020204030204" pitchFamily="34" charset="0"/>
              </a:rPr>
            </a:br>
            <a:r>
              <a:rPr lang="cs-CZ" sz="2300" b="1" dirty="0">
                <a:effectLst/>
                <a:latin typeface="Calibri" panose="020F0502020204030204" pitchFamily="34" charset="0"/>
                <a:ea typeface="Calibri" panose="020F0502020204030204" pitchFamily="34" charset="0"/>
                <a:cs typeface="Calibri" panose="020F0502020204030204" pitchFamily="34" charset="0"/>
              </a:rPr>
              <a:t>do 48 hodin od podání návrhu</a:t>
            </a:r>
            <a:r>
              <a:rPr lang="cs-CZ" sz="2300" dirty="0">
                <a:effectLst/>
                <a:latin typeface="Calibri" panose="020F0502020204030204" pitchFamily="34" charset="0"/>
                <a:ea typeface="Calibri" panose="020F0502020204030204" pitchFamily="34" charset="0"/>
                <a:cs typeface="Calibri" panose="020F0502020204030204" pitchFamily="34" charset="0"/>
              </a:rPr>
              <a:t>.</a:t>
            </a:r>
          </a:p>
          <a:p>
            <a:pPr algn="just">
              <a:buFont typeface="Wingdings" panose="05000000000000000000" pitchFamily="2" charset="2"/>
              <a:buChar char="v"/>
            </a:pPr>
            <a:r>
              <a:rPr lang="cs-CZ" sz="2300" kern="100" dirty="0">
                <a:effectLst/>
                <a:latin typeface="Calibri" panose="020F0502020204030204" pitchFamily="34" charset="0"/>
                <a:ea typeface="Calibri" panose="020F0502020204030204" pitchFamily="34" charset="0"/>
                <a:cs typeface="Calibri" panose="020F0502020204030204" pitchFamily="34" charset="0"/>
              </a:rPr>
              <a:t>Vykonatelnost předběžného opatření na ochranu před domácím násilím nastává </a:t>
            </a:r>
            <a:r>
              <a:rPr lang="cs-CZ" sz="2300" b="1" kern="100" dirty="0">
                <a:effectLst/>
                <a:latin typeface="Calibri" panose="020F0502020204030204" pitchFamily="34" charset="0"/>
                <a:ea typeface="Calibri" panose="020F0502020204030204" pitchFamily="34" charset="0"/>
                <a:cs typeface="Calibri" panose="020F0502020204030204" pitchFamily="34" charset="0"/>
              </a:rPr>
              <a:t>okamžikem jeho vydání</a:t>
            </a:r>
            <a:r>
              <a:rPr lang="cs-CZ" sz="2300" kern="100" dirty="0">
                <a:effectLst/>
                <a:latin typeface="Calibri" panose="020F0502020204030204" pitchFamily="34" charset="0"/>
                <a:ea typeface="Calibri" panose="020F0502020204030204" pitchFamily="34" charset="0"/>
                <a:cs typeface="Calibri" panose="020F0502020204030204" pitchFamily="34" charset="0"/>
              </a:rPr>
              <a:t>.</a:t>
            </a:r>
          </a:p>
          <a:p>
            <a:pPr algn="just">
              <a:buFont typeface="Wingdings" panose="05000000000000000000" pitchFamily="2" charset="2"/>
              <a:buChar char="v"/>
            </a:pPr>
            <a:r>
              <a:rPr lang="cs-CZ" sz="2300" kern="100" dirty="0">
                <a:effectLst/>
                <a:latin typeface="Calibri" panose="020F0502020204030204" pitchFamily="34" charset="0"/>
                <a:ea typeface="Calibri" panose="020F0502020204030204" pitchFamily="34" charset="0"/>
                <a:cs typeface="Calibri" panose="020F0502020204030204" pitchFamily="34" charset="0"/>
              </a:rPr>
              <a:t>Předběžné opatření na ochranu před domácím násilím trvá </a:t>
            </a:r>
            <a:br>
              <a:rPr lang="cs-CZ" sz="2300" kern="100" dirty="0">
                <a:effectLst/>
                <a:latin typeface="Calibri" panose="020F0502020204030204" pitchFamily="34" charset="0"/>
                <a:ea typeface="Calibri" panose="020F0502020204030204" pitchFamily="34" charset="0"/>
                <a:cs typeface="Calibri" panose="020F0502020204030204" pitchFamily="34" charset="0"/>
              </a:rPr>
            </a:br>
            <a:r>
              <a:rPr lang="cs-CZ" sz="2300" kern="100" dirty="0">
                <a:effectLst/>
                <a:latin typeface="Calibri" panose="020F0502020204030204" pitchFamily="34" charset="0"/>
                <a:ea typeface="Calibri" panose="020F0502020204030204" pitchFamily="34" charset="0"/>
                <a:cs typeface="Calibri" panose="020F0502020204030204" pitchFamily="34" charset="0"/>
              </a:rPr>
              <a:t>ze zákona </a:t>
            </a:r>
            <a:r>
              <a:rPr lang="cs-CZ" sz="2300" b="1" kern="100" dirty="0">
                <a:effectLst/>
                <a:latin typeface="Calibri" panose="020F0502020204030204" pitchFamily="34" charset="0"/>
                <a:ea typeface="Calibri" panose="020F0502020204030204" pitchFamily="34" charset="0"/>
                <a:cs typeface="Calibri" panose="020F0502020204030204" pitchFamily="34" charset="0"/>
              </a:rPr>
              <a:t>po dobu 1 měsíce od jeho vykonatelnosti</a:t>
            </a:r>
            <a:r>
              <a:rPr lang="cs-CZ" sz="2300" kern="100" dirty="0">
                <a:effectLst/>
                <a:latin typeface="Calibri" panose="020F0502020204030204" pitchFamily="34" charset="0"/>
                <a:ea typeface="Calibri" panose="020F0502020204030204" pitchFamily="34" charset="0"/>
                <a:cs typeface="Calibri" panose="020F0502020204030204" pitchFamily="34" charset="0"/>
              </a:rPr>
              <a:t>. Po uplynutí lhůty 1 měsíce lze dobu trvání tohoto předběžného opatření prodloužit na nezbytnou dobu, nejdéle až na dobu </a:t>
            </a:r>
            <a:br>
              <a:rPr lang="cs-CZ" sz="2300" kern="100" dirty="0">
                <a:effectLst/>
                <a:latin typeface="Calibri" panose="020F0502020204030204" pitchFamily="34" charset="0"/>
                <a:ea typeface="Calibri" panose="020F0502020204030204" pitchFamily="34" charset="0"/>
                <a:cs typeface="Calibri" panose="020F0502020204030204" pitchFamily="34" charset="0"/>
              </a:rPr>
            </a:br>
            <a:r>
              <a:rPr lang="cs-CZ" sz="2300" kern="100" dirty="0">
                <a:effectLst/>
                <a:latin typeface="Calibri" panose="020F0502020204030204" pitchFamily="34" charset="0"/>
                <a:ea typeface="Calibri" panose="020F0502020204030204" pitchFamily="34" charset="0"/>
                <a:cs typeface="Calibri" panose="020F0502020204030204" pitchFamily="34" charset="0"/>
              </a:rPr>
              <a:t>6 měsíců od jeho vykonatelnosti.</a:t>
            </a:r>
          </a:p>
          <a:p>
            <a:pPr algn="just">
              <a:buFont typeface="Wingdings" panose="05000000000000000000" pitchFamily="2" charset="2"/>
              <a:buChar char="v"/>
            </a:pPr>
            <a:r>
              <a:rPr lang="cs-CZ" sz="2300" dirty="0">
                <a:effectLst/>
                <a:latin typeface="Calibri" panose="020F0502020204030204" pitchFamily="34" charset="0"/>
                <a:ea typeface="Calibri" panose="020F0502020204030204" pitchFamily="34" charset="0"/>
                <a:cs typeface="Calibri" panose="020F0502020204030204" pitchFamily="34" charset="0"/>
              </a:rPr>
              <a:t>Po nařízení předběžného opatření zajistí soud také neodkladný výkon předběžného opatření. Jestliže ohrožená osoba a násilná osoba spolu bydlí, soud v součinnosti s orgány policie vykáže povinného ze společného obydlí, odebere mu všechny klíče od společného obydlí a popřípadě mu zakáže setkávat se s  ohroženou osobou nebo ji jinak kontaktovat</a:t>
            </a:r>
            <a:endParaRPr lang="cs-CZ" sz="2300" b="1" dirty="0">
              <a:latin typeface="Calibri" panose="020F0502020204030204" pitchFamily="34" charset="0"/>
              <a:ea typeface="Calibri" panose="020F0502020204030204" pitchFamily="34" charset="0"/>
              <a:cs typeface="Calibri" panose="020F0502020204030204" pitchFamily="34" charset="0"/>
            </a:endParaRPr>
          </a:p>
        </p:txBody>
      </p:sp>
      <p:pic>
        <p:nvPicPr>
          <p:cNvPr id="41987" name="Picture 14" descr="pruh">
            <a:extLst>
              <a:ext uri="{FF2B5EF4-FFF2-40B4-BE49-F238E27FC236}">
                <a16:creationId xmlns:a16="http://schemas.microsoft.com/office/drawing/2014/main" id="{D6B062B7-1C4D-3FEA-F84A-4F95CF3904B0}"/>
              </a:ext>
            </a:extLst>
          </p:cNvPr>
          <p:cNvPicPr>
            <a:picLocks noChangeAspect="1" noChangeArrowheads="1"/>
          </p:cNvPicPr>
          <p:nvPr/>
        </p:nvPicPr>
        <p:blipFill>
          <a:blip r:embed="rId3"/>
          <a:srcRect/>
          <a:stretch>
            <a:fillRect/>
          </a:stretch>
        </p:blipFill>
        <p:spPr bwMode="auto">
          <a:xfrm>
            <a:off x="16064" y="0"/>
            <a:ext cx="685800" cy="6858000"/>
          </a:xfrm>
          <a:prstGeom prst="rect">
            <a:avLst/>
          </a:prstGeom>
          <a:noFill/>
          <a:ln w="9525">
            <a:noFill/>
            <a:miter lim="800000"/>
            <a:headEnd/>
            <a:tailEnd/>
          </a:ln>
        </p:spPr>
      </p:pic>
    </p:spTree>
    <p:extLst>
      <p:ext uri="{BB962C8B-B14F-4D97-AF65-F5344CB8AC3E}">
        <p14:creationId xmlns:p14="http://schemas.microsoft.com/office/powerpoint/2010/main" val="424842778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54040" y="233651"/>
            <a:ext cx="8136904" cy="531053"/>
          </a:xfrm>
        </p:spPr>
        <p:txBody>
          <a:bodyPr/>
          <a:lstStyle/>
          <a:p>
            <a:r>
              <a:rPr lang="cs-CZ" sz="2600" b="1" dirty="0">
                <a:solidFill>
                  <a:srgbClr val="362BC5"/>
                </a:solidFill>
              </a:rPr>
              <a:t>Oznamovací povinnost OSPOD</a:t>
            </a:r>
          </a:p>
        </p:txBody>
      </p:sp>
      <p:sp>
        <p:nvSpPr>
          <p:cNvPr id="62467" name="Zástupný symbol pro obsah 2"/>
          <p:cNvSpPr>
            <a:spLocks noGrp="1"/>
          </p:cNvSpPr>
          <p:nvPr>
            <p:ph idx="4294967295"/>
          </p:nvPr>
        </p:nvSpPr>
        <p:spPr>
          <a:xfrm>
            <a:off x="827088" y="764703"/>
            <a:ext cx="7921625" cy="5859645"/>
          </a:xfrm>
        </p:spPr>
        <p:txBody>
          <a:bodyPr/>
          <a:lstStyle/>
          <a:p>
            <a:pPr marL="0" indent="0">
              <a:buNone/>
            </a:pPr>
            <a: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t>§ 51 odst. 5 písm. b), c) zákona č. 359/1999 Sb., </a:t>
            </a:r>
            <a:b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br>
            <a: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t>o sociálně-právní ochraně dětí (s účinností od 1. 7. 2025):</a:t>
            </a:r>
            <a:endParaRPr lang="cs-CZ" sz="2600" u="sng" dirty="0">
              <a:solidFill>
                <a:srgbClr val="362BC5"/>
              </a:solidFill>
              <a:effectLst>
                <a:outerShdw blurRad="38100" dist="38100" dir="2700000" algn="tl">
                  <a:srgbClr val="000000">
                    <a:alpha val="43137"/>
                  </a:srgbClr>
                </a:outerShdw>
              </a:effectLst>
              <a:latin typeface="Calibri" panose="020F0502020204030204" pitchFamily="34" charset="0"/>
            </a:endParaRPr>
          </a:p>
          <a:p>
            <a:pPr marL="0" indent="0">
              <a:buNone/>
            </a:pPr>
            <a:r>
              <a:rPr lang="cs-CZ" sz="2300" dirty="0">
                <a:latin typeface="Calibri" panose="020F0502020204030204" pitchFamily="34" charset="0"/>
                <a:ea typeface="Calibri" panose="020F0502020204030204" pitchFamily="34" charset="0"/>
                <a:cs typeface="Calibri" panose="020F0502020204030204" pitchFamily="34" charset="0"/>
              </a:rPr>
              <a:t>„Orgán sociálně-právní ochrany je povinen</a:t>
            </a:r>
          </a:p>
          <a:p>
            <a:pPr marL="0" indent="0" algn="just">
              <a:buNone/>
            </a:pPr>
            <a:r>
              <a:rPr lang="cs-CZ" sz="2300" dirty="0">
                <a:latin typeface="Calibri" panose="020F0502020204030204" pitchFamily="34" charset="0"/>
                <a:ea typeface="Calibri" panose="020F0502020204030204" pitchFamily="34" charset="0"/>
                <a:cs typeface="Calibri" panose="020F0502020204030204" pitchFamily="34" charset="0"/>
              </a:rPr>
              <a:t>b) orgánu činnému v trestním řízení oznamovat skutečnosti nasvědčující tomu, že byl spáchán na dítěti trestný čin, nebo </a:t>
            </a:r>
            <a:br>
              <a:rPr lang="cs-CZ" sz="2300" dirty="0">
                <a:latin typeface="Calibri" panose="020F0502020204030204" pitchFamily="34" charset="0"/>
                <a:ea typeface="Calibri" panose="020F0502020204030204" pitchFamily="34" charset="0"/>
                <a:cs typeface="Calibri" panose="020F0502020204030204" pitchFamily="34" charset="0"/>
              </a:rPr>
            </a:br>
            <a:r>
              <a:rPr lang="cs-CZ" sz="2300" dirty="0">
                <a:latin typeface="Calibri" panose="020F0502020204030204" pitchFamily="34" charset="0"/>
                <a:ea typeface="Calibri" panose="020F0502020204030204" pitchFamily="34" charset="0"/>
                <a:cs typeface="Calibri" panose="020F0502020204030204" pitchFamily="34" charset="0"/>
              </a:rPr>
              <a:t>že dítě bylo použito ke spáchání trestného činu</a:t>
            </a:r>
            <a:r>
              <a:rPr lang="cs-CZ" sz="2300" dirty="0">
                <a:latin typeface="Calibri" panose="020F0502020204030204" pitchFamily="34" charset="0"/>
              </a:rPr>
              <a:t>;</a:t>
            </a:r>
          </a:p>
          <a:p>
            <a:pPr marL="0" marR="0" lvl="0" indent="0" algn="l" defTabSz="914400" rtl="0" eaLnBrk="0" fontAlgn="base" latinLnBrk="0" hangingPunct="0">
              <a:lnSpc>
                <a:spcPct val="107000"/>
              </a:lnSpc>
              <a:spcBef>
                <a:spcPct val="20000"/>
              </a:spcBef>
              <a:spcAft>
                <a:spcPts val="0"/>
              </a:spcAft>
              <a:buClrTx/>
              <a:buSzTx/>
              <a:buFont typeface="Arial" charset="0"/>
              <a:buNone/>
              <a:tabLst>
                <a:tab pos="540385" algn="l"/>
              </a:tabLst>
              <a:defRPr/>
            </a:pPr>
            <a:r>
              <a:rPr kumimoji="0" lang="cs-CZ" sz="23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 Policii České republiky oznamovat, že dochází k </a:t>
            </a:r>
            <a:r>
              <a:rPr kumimoji="0" lang="cs-CZ" sz="2300" b="0" i="0" u="none" strike="sng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násilí mezi rodiči, jinými osobami odpovědnými za výchovu dítěte nebo</a:t>
            </a:r>
            <a:r>
              <a:rPr kumimoji="0" lang="cs-CZ" sz="23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domácímu násilí nebo k násilí mezi</a:t>
            </a:r>
            <a:r>
              <a:rPr kumimoji="0" lang="cs-CZ" sz="23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dalšími fyzickými osobami </a:t>
            </a:r>
            <a:br>
              <a:rPr kumimoji="0" lang="cs-CZ" sz="23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cs-CZ" sz="23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v domácnosti obývané dítětem;</a:t>
            </a:r>
          </a:p>
          <a:p>
            <a:pPr marL="0" marR="0" lvl="0" indent="0" algn="l" defTabSz="914400" rtl="0" eaLnBrk="0" fontAlgn="base" latinLnBrk="0" hangingPunct="0">
              <a:lnSpc>
                <a:spcPct val="107000"/>
              </a:lnSpc>
              <a:spcBef>
                <a:spcPts val="0"/>
              </a:spcBef>
              <a:spcAft>
                <a:spcPts val="600"/>
              </a:spcAft>
              <a:buClrTx/>
              <a:buSzTx/>
              <a:buFont typeface="Arial" charset="0"/>
              <a:buNone/>
              <a:tabLst>
                <a:tab pos="540385" algn="l"/>
              </a:tabLst>
              <a:defRPr/>
            </a:pPr>
            <a:r>
              <a:rPr lang="cs-CZ" sz="2400" kern="1200" dirty="0">
                <a:solidFill>
                  <a:prstClr val="black"/>
                </a:solidFill>
                <a:latin typeface="Calibri" panose="020F0502020204030204" pitchFamily="34" charset="0"/>
                <a:ea typeface="Calibri" panose="020F0502020204030204" pitchFamily="34" charset="0"/>
                <a:cs typeface="Calibri" panose="020F0502020204030204" pitchFamily="34" charset="0"/>
              </a:rPr>
              <a:t>                 </a:t>
            </a:r>
            <a:r>
              <a:rPr lang="cs-CZ" sz="2200" b="1" dirty="0">
                <a:solidFill>
                  <a:srgbClr val="FF5050"/>
                </a:solidFill>
                <a:latin typeface="Calibri" panose="020F0502020204030204" pitchFamily="34" charset="0"/>
              </a:rPr>
              <a:t>Oznamovací povinnost platí pro všechny  OSPOD, nejen OÚ ORP podle místa trvalého pobytu dítěte; oznámení vůči OČTŘ (státní zástupce nebo policejní orgán) je nutno učinit </a:t>
            </a:r>
            <a:r>
              <a:rPr lang="cs-CZ" sz="2200" b="1" u="sng" dirty="0">
                <a:solidFill>
                  <a:srgbClr val="FF5050"/>
                </a:solidFill>
                <a:latin typeface="Calibri" panose="020F0502020204030204" pitchFamily="34" charset="0"/>
              </a:rPr>
              <a:t>neprodleně</a:t>
            </a:r>
            <a:r>
              <a:rPr lang="cs-CZ" sz="2200" b="1" dirty="0">
                <a:solidFill>
                  <a:srgbClr val="FF5050"/>
                </a:solidFill>
                <a:latin typeface="Calibri" panose="020F0502020204030204" pitchFamily="34" charset="0"/>
              </a:rPr>
              <a:t> (§ 8 odst. 1 TŘ), oznámení vůči Policii ČR </a:t>
            </a:r>
            <a:r>
              <a:rPr lang="cs-CZ" sz="2200" b="1" u="sng" dirty="0">
                <a:solidFill>
                  <a:srgbClr val="FF5050"/>
                </a:solidFill>
                <a:latin typeface="Calibri" panose="020F0502020204030204" pitchFamily="34" charset="0"/>
              </a:rPr>
              <a:t>bez zbytečných průtahů </a:t>
            </a:r>
            <a:r>
              <a:rPr lang="cs-CZ" sz="2200" b="1" dirty="0">
                <a:solidFill>
                  <a:srgbClr val="FF5050"/>
                </a:solidFill>
                <a:latin typeface="Calibri" panose="020F0502020204030204" pitchFamily="34" charset="0"/>
              </a:rPr>
              <a:t>(§ 6 odst. 1 SŘ).</a:t>
            </a:r>
            <a:endParaRPr lang="cs-CZ" sz="2200" b="1" dirty="0"/>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
        <p:nvSpPr>
          <p:cNvPr id="2" name="Šipka doprava 1"/>
          <p:cNvSpPr/>
          <p:nvPr/>
        </p:nvSpPr>
        <p:spPr>
          <a:xfrm>
            <a:off x="971600" y="4725144"/>
            <a:ext cx="936104" cy="432048"/>
          </a:xfrm>
          <a:prstGeom prst="rightArrow">
            <a:avLst/>
          </a:prstGeom>
          <a:solidFill>
            <a:srgbClr val="FF505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FF5050"/>
              </a:solidFill>
            </a:endParaRPr>
          </a:p>
        </p:txBody>
      </p:sp>
    </p:spTree>
    <p:extLst>
      <p:ext uri="{BB962C8B-B14F-4D97-AF65-F5344CB8AC3E}">
        <p14:creationId xmlns:p14="http://schemas.microsoft.com/office/powerpoint/2010/main" val="3445884117"/>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274639"/>
            <a:ext cx="8136904" cy="562074"/>
          </a:xfrm>
        </p:spPr>
        <p:txBody>
          <a:bodyPr/>
          <a:lstStyle/>
          <a:p>
            <a:r>
              <a:rPr lang="cs-CZ" sz="2600" b="1" dirty="0">
                <a:solidFill>
                  <a:srgbClr val="362BC5"/>
                </a:solidFill>
              </a:rPr>
              <a:t>Spolupráce s intervenčními centry</a:t>
            </a:r>
          </a:p>
        </p:txBody>
      </p:sp>
      <p:sp>
        <p:nvSpPr>
          <p:cNvPr id="62467" name="Zástupný symbol pro obsah 2"/>
          <p:cNvSpPr>
            <a:spLocks noGrp="1"/>
          </p:cNvSpPr>
          <p:nvPr>
            <p:ph idx="4294967295"/>
          </p:nvPr>
        </p:nvSpPr>
        <p:spPr>
          <a:xfrm>
            <a:off x="827088" y="980728"/>
            <a:ext cx="7921625" cy="5400600"/>
          </a:xfrm>
        </p:spPr>
        <p:txBody>
          <a:bodyPr/>
          <a:lstStyle/>
          <a:p>
            <a:pPr marL="0" indent="0">
              <a:buNone/>
            </a:pPr>
            <a: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t>§ 51 odst. 5 písm. a) bod 10. zákona č. 359/1999 Sb., </a:t>
            </a:r>
            <a:b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br>
            <a: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t>o sociálně-právní ochraně dětí (s účinností od 1. 1. 2025):</a:t>
            </a:r>
            <a:endParaRPr lang="cs-CZ" sz="2600" u="sng" dirty="0">
              <a:solidFill>
                <a:srgbClr val="362BC5"/>
              </a:solidFill>
              <a:effectLst>
                <a:outerShdw blurRad="38100" dist="38100" dir="2700000" algn="tl">
                  <a:srgbClr val="000000">
                    <a:alpha val="43137"/>
                  </a:srgbClr>
                </a:outerShdw>
              </a:effectLst>
              <a:latin typeface="Calibri" panose="020F0502020204030204" pitchFamily="34" charset="0"/>
            </a:endParaRPr>
          </a:p>
          <a:p>
            <a:pPr marL="0" indent="0">
              <a:buNone/>
            </a:pPr>
            <a:r>
              <a:rPr lang="cs-CZ" sz="2600" dirty="0">
                <a:latin typeface="Calibri" panose="020F0502020204030204" pitchFamily="34" charset="0"/>
              </a:rPr>
              <a:t>„Orgán sociálně-právní ochrany je povinen </a:t>
            </a:r>
          </a:p>
          <a:p>
            <a:pPr marL="514350" indent="-514350" algn="just">
              <a:buAutoNum type="alphaLcParenR"/>
            </a:pPr>
            <a:r>
              <a:rPr lang="cs-CZ" sz="2600" dirty="0">
                <a:latin typeface="Calibri" panose="020F0502020204030204" pitchFamily="34" charset="0"/>
              </a:rPr>
              <a:t>na žádost poskytnout </a:t>
            </a:r>
          </a:p>
          <a:p>
            <a:pPr marL="0" indent="0" algn="just">
              <a:buNone/>
            </a:pPr>
            <a:r>
              <a:rPr lang="cs-CZ" sz="2600" dirty="0">
                <a:latin typeface="Calibri" panose="020F0502020204030204" pitchFamily="34" charset="0"/>
              </a:rPr>
              <a:t>10. intervenčnímu centru údaje, které má orgán sociálně-právní ochrany o osobě ohrožené násilným chováním </a:t>
            </a:r>
            <a:br>
              <a:rPr lang="cs-CZ" sz="2600" dirty="0">
                <a:latin typeface="Calibri" panose="020F0502020204030204" pitchFamily="34" charset="0"/>
              </a:rPr>
            </a:br>
            <a:r>
              <a:rPr lang="cs-CZ" sz="2600" b="1" dirty="0">
                <a:latin typeface="Calibri" panose="020F0502020204030204" pitchFamily="34" charset="0"/>
              </a:rPr>
              <a:t>pro účely poskytování pomoci této osobě intervenčním centrem podle zákona o sociálních službách,..“</a:t>
            </a:r>
          </a:p>
          <a:p>
            <a:pPr marL="0" indent="0" algn="just">
              <a:buNone/>
            </a:pPr>
            <a:r>
              <a:rPr lang="cs-CZ" sz="2600" b="1" dirty="0">
                <a:latin typeface="Calibri" panose="020F0502020204030204" pitchFamily="34" charset="0"/>
              </a:rPr>
              <a:t>               </a:t>
            </a:r>
            <a:r>
              <a:rPr lang="cs-CZ" sz="2600" dirty="0">
                <a:solidFill>
                  <a:srgbClr val="FF0000"/>
                </a:solidFill>
                <a:latin typeface="Calibri" panose="020F0502020204030204" pitchFamily="34" charset="0"/>
              </a:rPr>
              <a:t>Údaje je třeba poskytnout IC na jeho žádost </a:t>
            </a:r>
            <a:r>
              <a:rPr lang="cs-CZ" sz="2600" b="1" dirty="0">
                <a:solidFill>
                  <a:srgbClr val="FF0000"/>
                </a:solidFill>
                <a:latin typeface="Calibri" panose="020F0502020204030204" pitchFamily="34" charset="0"/>
              </a:rPr>
              <a:t>i bez souhlasu osoby ohrožené násilím</a:t>
            </a:r>
            <a:r>
              <a:rPr lang="cs-CZ" sz="2600" dirty="0">
                <a:solidFill>
                  <a:srgbClr val="FF0000"/>
                </a:solidFill>
                <a:latin typeface="Calibri" panose="020F0502020204030204" pitchFamily="34" charset="0"/>
              </a:rPr>
              <a:t>, neboť je pro tento případ prolomena povinnost mlčenlivosti zaměstnanců OSPOD.</a:t>
            </a:r>
            <a:endParaRPr lang="cs-CZ" sz="2600" b="1" dirty="0">
              <a:latin typeface="Calibri" panose="020F0502020204030204" pitchFamily="34" charset="0"/>
            </a:endParaRPr>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
        <p:nvSpPr>
          <p:cNvPr id="2" name="Šipka doprava 1"/>
          <p:cNvSpPr/>
          <p:nvPr/>
        </p:nvSpPr>
        <p:spPr>
          <a:xfrm>
            <a:off x="899592" y="4437112"/>
            <a:ext cx="978408" cy="484632"/>
          </a:xfrm>
          <a:prstGeom prst="rightArrow">
            <a:avLst/>
          </a:prstGeom>
          <a:solidFill>
            <a:srgbClr val="FF505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FF5050"/>
              </a:solidFill>
            </a:endParaRPr>
          </a:p>
        </p:txBody>
      </p:sp>
    </p:spTree>
    <p:extLst>
      <p:ext uri="{BB962C8B-B14F-4D97-AF65-F5344CB8AC3E}">
        <p14:creationId xmlns:p14="http://schemas.microsoft.com/office/powerpoint/2010/main" val="1102143672"/>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274639"/>
            <a:ext cx="8136904" cy="562074"/>
          </a:xfrm>
        </p:spPr>
        <p:txBody>
          <a:bodyPr/>
          <a:lstStyle/>
          <a:p>
            <a:r>
              <a:rPr lang="cs-CZ" sz="2600" b="1" dirty="0">
                <a:solidFill>
                  <a:srgbClr val="362BC5"/>
                </a:solidFill>
              </a:rPr>
              <a:t>Povinnost mlčenlivosti o osobě ohrožené DN</a:t>
            </a:r>
          </a:p>
        </p:txBody>
      </p:sp>
      <p:sp>
        <p:nvSpPr>
          <p:cNvPr id="62467" name="Zástupný symbol pro obsah 2"/>
          <p:cNvSpPr>
            <a:spLocks noGrp="1"/>
          </p:cNvSpPr>
          <p:nvPr>
            <p:ph idx="4294967295"/>
          </p:nvPr>
        </p:nvSpPr>
        <p:spPr>
          <a:xfrm>
            <a:off x="827088" y="836713"/>
            <a:ext cx="7993384" cy="5688631"/>
          </a:xfrm>
        </p:spPr>
        <p:txBody>
          <a:bodyPr/>
          <a:lstStyle/>
          <a:p>
            <a:pPr marL="0" indent="0">
              <a:buNone/>
            </a:pPr>
            <a: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t>§ 57 odst. 1 zákona č. 359/1999 Sb.,  o sociálně-právní ochraně dětí (s účinností od 1. 7. 2025):</a:t>
            </a:r>
            <a:endParaRPr lang="cs-CZ" sz="2600" u="sng" dirty="0">
              <a:solidFill>
                <a:srgbClr val="362BC5"/>
              </a:solidFill>
              <a:effectLst>
                <a:outerShdw blurRad="38100" dist="38100" dir="2700000" algn="tl">
                  <a:srgbClr val="000000">
                    <a:alpha val="43137"/>
                  </a:srgbClr>
                </a:outerShdw>
              </a:effectLst>
              <a:latin typeface="Calibri" panose="020F0502020204030204" pitchFamily="34" charset="0"/>
            </a:endParaRPr>
          </a:p>
          <a:p>
            <a:pPr marL="0" indent="0" algn="just">
              <a:buNone/>
            </a:pPr>
            <a:r>
              <a:rPr lang="cs-CZ" sz="2300" dirty="0">
                <a:latin typeface="Calibri" panose="020F0502020204030204" pitchFamily="34" charset="0"/>
              </a:rPr>
              <a:t>„Zaměstnanci orgánu sociálně-právní ochrany a zaměstnanci obce s rozšířenou působností zařazení do obecního úřadu jsou povinni zachovávat </a:t>
            </a:r>
            <a:r>
              <a:rPr lang="cs-CZ" sz="2300" b="1" dirty="0">
                <a:latin typeface="Calibri" panose="020F0502020204030204" pitchFamily="34" charset="0"/>
              </a:rPr>
              <a:t>mlčenlivost o místu pobytu rodiče, který se stal obětí domácího </a:t>
            </a:r>
            <a:r>
              <a:rPr lang="cs-CZ" sz="2300" b="1" dirty="0">
                <a:solidFill>
                  <a:srgbClr val="000000"/>
                </a:solidFill>
                <a:latin typeface="Calibri" panose="020F0502020204030204" pitchFamily="34" charset="0"/>
                <a:ea typeface="Calibri" panose="020F0502020204030204" pitchFamily="34" charset="0"/>
                <a:cs typeface="Calibri" panose="020F0502020204030204" pitchFamily="34" charset="0"/>
              </a:rPr>
              <a:t>násilí</a:t>
            </a:r>
            <a:r>
              <a:rPr lang="cs-CZ" sz="2300" b="1" baseline="30000" dirty="0">
                <a:solidFill>
                  <a:srgbClr val="000000"/>
                </a:solidFill>
                <a:latin typeface="Calibri" panose="020F0502020204030204" pitchFamily="34" charset="0"/>
                <a:ea typeface="Calibri" panose="020F0502020204030204" pitchFamily="34" charset="0"/>
                <a:cs typeface="Calibri" panose="020F0502020204030204" pitchFamily="34" charset="0"/>
              </a:rPr>
              <a:t>81)</a:t>
            </a:r>
            <a:r>
              <a:rPr lang="cs-CZ" sz="2300" b="1" dirty="0">
                <a:latin typeface="Calibri" panose="020F0502020204030204" pitchFamily="34" charset="0"/>
                <a:ea typeface="Calibri" panose="020F0502020204030204" pitchFamily="34" charset="0"/>
                <a:cs typeface="Calibri" panose="020F0502020204030204" pitchFamily="34" charset="0"/>
              </a:rPr>
              <a:t> </a:t>
            </a:r>
            <a:r>
              <a:rPr lang="cs-CZ" sz="2300" b="1" dirty="0">
                <a:latin typeface="Calibri" panose="020F0502020204030204" pitchFamily="34" charset="0"/>
              </a:rPr>
              <a:t>v rodině s dítětem</a:t>
            </a:r>
            <a:r>
              <a:rPr lang="cs-CZ" sz="2300" dirty="0">
                <a:latin typeface="Calibri" panose="020F0502020204030204" pitchFamily="34" charset="0"/>
              </a:rPr>
              <a:t>… Zaměstnanci jsou povinni zachovávat mlčenlivost i po skončení pracovněprávního vztahu. Povinnosti zachovávat mlčenlivost mohou být zaměstnanci zproštěni pouze tím, v jehož zájmu tuto povinnost mají, a to písemně s uvedením rozsahu </a:t>
            </a:r>
            <a:br>
              <a:rPr lang="cs-CZ" sz="2300" dirty="0">
                <a:latin typeface="Calibri" panose="020F0502020204030204" pitchFamily="34" charset="0"/>
              </a:rPr>
            </a:br>
            <a:r>
              <a:rPr lang="cs-CZ" sz="2300" u="sng" dirty="0">
                <a:latin typeface="Calibri" panose="020F0502020204030204" pitchFamily="34" charset="0"/>
              </a:rPr>
              <a:t>a účelu.“_____________</a:t>
            </a:r>
          </a:p>
          <a:p>
            <a:pPr marL="0" marR="0" lvl="0" indent="0" algn="just" defTabSz="914400" rtl="0" eaLnBrk="1" fontAlgn="auto" latinLnBrk="0" hangingPunct="1">
              <a:lnSpc>
                <a:spcPct val="100000"/>
              </a:lnSpc>
              <a:spcBef>
                <a:spcPct val="20000"/>
              </a:spcBef>
              <a:spcAft>
                <a:spcPts val="600"/>
              </a:spcAft>
              <a:buClrTx/>
              <a:buSzTx/>
              <a:buFont typeface="Arial" panose="020B0604020202020204" pitchFamily="34" charset="0"/>
              <a:buNone/>
              <a:tabLst>
                <a:tab pos="449580" algn="l"/>
                <a:tab pos="899160" algn="l"/>
                <a:tab pos="1348740" algn="l"/>
                <a:tab pos="1798320" algn="l"/>
                <a:tab pos="3620770" algn="l"/>
              </a:tabLst>
              <a:defRPr/>
            </a:pPr>
            <a:r>
              <a:rPr kumimoji="0" lang="cs-CZ" sz="1800" b="0" i="0" u="none" strike="noStrike" kern="1200" cap="none" spc="0" normalizeH="0" baseline="3000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81) </a:t>
            </a:r>
            <a:r>
              <a:rPr kumimoji="0" lang="cs-CZ"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3021 občanského zákoníku</a:t>
            </a:r>
          </a:p>
          <a:p>
            <a:pPr marL="0" indent="0" algn="just">
              <a:buNone/>
            </a:pPr>
            <a:r>
              <a:rPr lang="cs-CZ" sz="2300" dirty="0">
                <a:latin typeface="Calibri" panose="020F0502020204030204" pitchFamily="34" charset="0"/>
              </a:rPr>
              <a:t>                </a:t>
            </a:r>
            <a:r>
              <a:rPr lang="cs-CZ" sz="2400" dirty="0">
                <a:solidFill>
                  <a:srgbClr val="FF0000"/>
                </a:solidFill>
                <a:latin typeface="Calibri" panose="020F0502020204030204" pitchFamily="34" charset="0"/>
              </a:rPr>
              <a:t>Jakékoliv údaje, které by mohly vést ke zjištění místa pobytu ohroženého rodiče s dítětem, </a:t>
            </a:r>
            <a:r>
              <a:rPr lang="cs-CZ" sz="2400" b="1" dirty="0">
                <a:solidFill>
                  <a:srgbClr val="FF0000"/>
                </a:solidFill>
                <a:latin typeface="Calibri" panose="020F0502020204030204" pitchFamily="34" charset="0"/>
              </a:rPr>
              <a:t>musí být vedeny mimo spisovou dokumentaci o dítěti podle § 55 odst. 2 ZSPOD</a:t>
            </a:r>
            <a:r>
              <a:rPr lang="cs-CZ" sz="2400" dirty="0">
                <a:solidFill>
                  <a:srgbClr val="FF0000"/>
                </a:solidFill>
                <a:latin typeface="Calibri" panose="020F0502020204030204" pitchFamily="34" charset="0"/>
              </a:rPr>
              <a:t>.</a:t>
            </a:r>
            <a:endParaRPr lang="cs-CZ" sz="2400" b="1" dirty="0">
              <a:latin typeface="Calibri" panose="020F0502020204030204" pitchFamily="34" charset="0"/>
            </a:endParaRPr>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
        <p:nvSpPr>
          <p:cNvPr id="2" name="Šipka doprava 1"/>
          <p:cNvSpPr/>
          <p:nvPr/>
        </p:nvSpPr>
        <p:spPr>
          <a:xfrm>
            <a:off x="971600" y="5301208"/>
            <a:ext cx="864096" cy="432048"/>
          </a:xfrm>
          <a:prstGeom prst="rightArrow">
            <a:avLst/>
          </a:prstGeom>
          <a:solidFill>
            <a:srgbClr val="FF505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FF5050"/>
              </a:solidFill>
            </a:endParaRPr>
          </a:p>
        </p:txBody>
      </p:sp>
    </p:spTree>
    <p:extLst>
      <p:ext uri="{BB962C8B-B14F-4D97-AF65-F5344CB8AC3E}">
        <p14:creationId xmlns:p14="http://schemas.microsoft.com/office/powerpoint/2010/main" val="97869874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9CC65-A610-3A9C-6233-58C88CA4432A}"/>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F69C541A-5205-5734-3885-C3A8B8DF5173}"/>
              </a:ext>
            </a:extLst>
          </p:cNvPr>
          <p:cNvSpPr>
            <a:spLocks noGrp="1"/>
          </p:cNvSpPr>
          <p:nvPr>
            <p:ph type="title" idx="4294967295"/>
          </p:nvPr>
        </p:nvSpPr>
        <p:spPr>
          <a:xfrm>
            <a:off x="611560" y="274639"/>
            <a:ext cx="8136904" cy="562074"/>
          </a:xfrm>
        </p:spPr>
        <p:txBody>
          <a:bodyPr/>
          <a:lstStyle/>
          <a:p>
            <a:r>
              <a:rPr lang="cs-CZ" sz="2600" b="1" dirty="0">
                <a:solidFill>
                  <a:srgbClr val="362BC5"/>
                </a:solidFill>
              </a:rPr>
              <a:t>Povinnost mlčenlivosti o osobě ohrožené DN</a:t>
            </a:r>
          </a:p>
        </p:txBody>
      </p:sp>
      <p:sp>
        <p:nvSpPr>
          <p:cNvPr id="62467" name="Zástupný symbol pro obsah 2">
            <a:extLst>
              <a:ext uri="{FF2B5EF4-FFF2-40B4-BE49-F238E27FC236}">
                <a16:creationId xmlns:a16="http://schemas.microsoft.com/office/drawing/2014/main" id="{757731F4-52FC-5EB4-B856-2FE8CD48D7A7}"/>
              </a:ext>
            </a:extLst>
          </p:cNvPr>
          <p:cNvSpPr>
            <a:spLocks noGrp="1"/>
          </p:cNvSpPr>
          <p:nvPr>
            <p:ph idx="4294967295"/>
          </p:nvPr>
        </p:nvSpPr>
        <p:spPr>
          <a:xfrm>
            <a:off x="827088" y="836713"/>
            <a:ext cx="7993384" cy="5688631"/>
          </a:xfrm>
        </p:spPr>
        <p:txBody>
          <a:bodyPr/>
          <a:lstStyle/>
          <a:p>
            <a:pPr marL="0" indent="0">
              <a:buNone/>
            </a:pPr>
            <a:r>
              <a:rPr lang="cs-CZ" sz="2600" i="1" u="sng" dirty="0">
                <a:solidFill>
                  <a:srgbClr val="362BC5"/>
                </a:solidFill>
                <a:effectLst>
                  <a:outerShdw blurRad="38100" dist="38100" dir="2700000" algn="tl">
                    <a:srgbClr val="000000">
                      <a:alpha val="43137"/>
                    </a:srgbClr>
                  </a:outerShdw>
                </a:effectLst>
                <a:latin typeface="Calibri" panose="020F0502020204030204" pitchFamily="34" charset="0"/>
              </a:rPr>
              <a:t>§ 55 odst. 2 zákona č. 359/1999 Sb.,  o sociálně-právní ochraně dětí (s účinností od 1. 1. 2025):</a:t>
            </a:r>
          </a:p>
          <a:p>
            <a:pPr marL="0" indent="0" algn="just">
              <a:buNone/>
            </a:pPr>
            <a:r>
              <a:rPr lang="cs-CZ" sz="2400" dirty="0"/>
              <a:t>„(2) Písemnosti s informacemi o osobě, která upozornila orgán sociálně-právní ochrany na skutečnosti uvedené </a:t>
            </a:r>
            <a:br>
              <a:rPr lang="cs-CZ" sz="2400" dirty="0"/>
            </a:br>
            <a:r>
              <a:rPr lang="cs-CZ" sz="2400" dirty="0"/>
              <a:t>v § 7 odst. 1, </a:t>
            </a:r>
            <a:r>
              <a:rPr lang="cs-CZ" sz="2400" dirty="0">
                <a:highlight>
                  <a:srgbClr val="FFFF00"/>
                </a:highlight>
              </a:rPr>
              <a:t>o místu pobytu rodiče nebo dítěte, kteří se stali obětí domácího násilí v rodině s dítětem</a:t>
            </a:r>
            <a:r>
              <a:rPr lang="cs-CZ" sz="2400" dirty="0"/>
              <a:t>, o osobách, jimž bylo dítě svěřeno do péče před osvojením, nebo </a:t>
            </a:r>
            <a:br>
              <a:rPr lang="cs-CZ" sz="2400" dirty="0"/>
            </a:br>
            <a:r>
              <a:rPr lang="cs-CZ" sz="2400" dirty="0"/>
              <a:t>o místě pobytu takového dítěte </a:t>
            </a:r>
            <a:r>
              <a:rPr lang="cs-CZ" sz="2400" b="1" dirty="0"/>
              <a:t>se uchovávají odděleně mimo spisovou dokumentaci</a:t>
            </a:r>
            <a:r>
              <a:rPr lang="cs-CZ" sz="2400" dirty="0"/>
              <a:t>. To platí rovněž pro záznam nebo protokol o vyjádření dítěte, které bylo učiněno bez přítomnosti zákonného zástupce nebo jiné osoby odpovědné za výchovu dítěte. Povinnost předložit tyto písemnosti jiným orgánům veřejné moci podle zvláštního právního předpisu tím není dotčena.“.</a:t>
            </a:r>
          </a:p>
          <a:p>
            <a:pPr marL="0" indent="0">
              <a:buNone/>
            </a:pPr>
            <a:endParaRPr lang="cs-CZ" sz="2400" u="sng" dirty="0">
              <a:solidFill>
                <a:srgbClr val="362BC5"/>
              </a:solidFill>
              <a:effectLst>
                <a:outerShdw blurRad="38100" dist="38100" dir="2700000" algn="tl">
                  <a:srgbClr val="000000">
                    <a:alpha val="43137"/>
                  </a:srgbClr>
                </a:outerShdw>
              </a:effectLst>
              <a:latin typeface="Calibri" panose="020F0502020204030204" pitchFamily="34" charset="0"/>
            </a:endParaRPr>
          </a:p>
        </p:txBody>
      </p:sp>
      <p:pic>
        <p:nvPicPr>
          <p:cNvPr id="41987" name="Picture 14" descr="pruh">
            <a:extLst>
              <a:ext uri="{FF2B5EF4-FFF2-40B4-BE49-F238E27FC236}">
                <a16:creationId xmlns:a16="http://schemas.microsoft.com/office/drawing/2014/main" id="{941CD915-CCD3-3241-4C67-CF29938BCD43}"/>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4268312422"/>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7DA3D-6E36-A06E-5559-8DB45FB9D10E}"/>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67D70481-C8CD-C907-8B27-BB80B5AC248B}"/>
              </a:ext>
            </a:extLst>
          </p:cNvPr>
          <p:cNvSpPr>
            <a:spLocks noGrp="1"/>
          </p:cNvSpPr>
          <p:nvPr>
            <p:ph type="title" idx="4294967295"/>
          </p:nvPr>
        </p:nvSpPr>
        <p:spPr>
          <a:xfrm>
            <a:off x="611560" y="274639"/>
            <a:ext cx="8136904" cy="562074"/>
          </a:xfrm>
        </p:spPr>
        <p:txBody>
          <a:bodyPr/>
          <a:lstStyle/>
          <a:p>
            <a:r>
              <a:rPr lang="cs-CZ" sz="2600" b="1" dirty="0">
                <a:solidFill>
                  <a:srgbClr val="362BC5"/>
                </a:solidFill>
              </a:rPr>
              <a:t>Povinnost mlčenlivosti o osobě ohrožené DN</a:t>
            </a:r>
          </a:p>
        </p:txBody>
      </p:sp>
      <p:sp>
        <p:nvSpPr>
          <p:cNvPr id="62467" name="Zástupný symbol pro obsah 2">
            <a:extLst>
              <a:ext uri="{FF2B5EF4-FFF2-40B4-BE49-F238E27FC236}">
                <a16:creationId xmlns:a16="http://schemas.microsoft.com/office/drawing/2014/main" id="{C0AF5797-E8CC-7BB1-3616-1EA80C86094B}"/>
              </a:ext>
            </a:extLst>
          </p:cNvPr>
          <p:cNvSpPr>
            <a:spLocks noGrp="1"/>
          </p:cNvSpPr>
          <p:nvPr>
            <p:ph idx="4294967295"/>
          </p:nvPr>
        </p:nvSpPr>
        <p:spPr>
          <a:xfrm>
            <a:off x="827088" y="836713"/>
            <a:ext cx="7993384" cy="5688631"/>
          </a:xfrm>
        </p:spPr>
        <p:txBody>
          <a:bodyPr/>
          <a:lstStyle/>
          <a:p>
            <a:pPr marL="0" marR="0" lvl="0" indent="0" algn="just" defTabSz="914400" rtl="0" eaLnBrk="0" fontAlgn="base" latinLnBrk="0" hangingPunct="0">
              <a:lnSpc>
                <a:spcPct val="100000"/>
              </a:lnSpc>
              <a:spcBef>
                <a:spcPct val="20000"/>
              </a:spcBef>
              <a:spcAft>
                <a:spcPct val="0"/>
              </a:spcAft>
              <a:buClrTx/>
              <a:buSzTx/>
              <a:buFont typeface="Arial" charset="0"/>
              <a:buNone/>
              <a:tabLst/>
              <a:defRPr/>
            </a:pPr>
            <a:r>
              <a:rPr kumimoji="0" lang="cs-CZ" sz="2200" b="0" i="0" u="none" strike="noStrike" kern="1200" cap="none" spc="0" normalizeH="0" baseline="0" noProof="0" dirty="0">
                <a:ln>
                  <a:noFill/>
                </a:ln>
                <a:solidFill>
                  <a:prstClr val="black"/>
                </a:solidFill>
                <a:effectLst/>
                <a:uLnTx/>
                <a:uFillTx/>
                <a:latin typeface="Calibri"/>
                <a:ea typeface="+mn-ea"/>
                <a:cs typeface="+mn-cs"/>
              </a:rPr>
              <a:t>Písemnosti uchovávané mimo spis podle § 55 odst. 2 je nutné zpřístupnit těm orgánům, </a:t>
            </a:r>
            <a:r>
              <a:rPr kumimoji="0" lang="cs-CZ" sz="2200" b="1" i="0" u="none" strike="noStrike" kern="1200" cap="none" spc="0" normalizeH="0" baseline="0" noProof="0" dirty="0">
                <a:ln>
                  <a:noFill/>
                </a:ln>
                <a:solidFill>
                  <a:prstClr val="black"/>
                </a:solidFill>
                <a:effectLst/>
                <a:uLnTx/>
                <a:uFillTx/>
                <a:latin typeface="Calibri"/>
                <a:ea typeface="+mn-ea"/>
                <a:cs typeface="+mn-cs"/>
              </a:rPr>
              <a:t>kterým jsou na základě zvláštního zákona povinny orgány sociálně-právní ochrany dětí předložit na vyžádání nejen spisy, ale rovněž jiné písemnosti či doklady.</a:t>
            </a:r>
          </a:p>
          <a:p>
            <a:pPr marL="36000" indent="0" algn="just">
              <a:spcBef>
                <a:spcPts val="600"/>
              </a:spcBef>
              <a:spcAft>
                <a:spcPts val="0"/>
              </a:spcAft>
              <a:buNone/>
            </a:pPr>
            <a:r>
              <a:rPr lang="cs-CZ" sz="2200" kern="100" dirty="0">
                <a:effectLst/>
                <a:latin typeface="Calibri" panose="020F0502020204030204" pitchFamily="34" charset="0"/>
                <a:ea typeface="Calibri" panose="020F0502020204030204" pitchFamily="34" charset="0"/>
                <a:cs typeface="Calibri" panose="020F0502020204030204" pitchFamily="34" charset="0"/>
              </a:rPr>
              <a:t>Těmito orgány, kterým je zvláštním zákonem zaručen přístup k písemnostem podle § 55 odst. 2 ZSPOD, jsou konkrétně </a:t>
            </a:r>
          </a:p>
          <a:p>
            <a:pPr lvl="0" algn="just">
              <a:spcBef>
                <a:spcPts val="0"/>
              </a:spcBef>
              <a:spcAft>
                <a:spcPts val="0"/>
              </a:spcAft>
              <a:buFont typeface="Arial" panose="020B0604020202020204" pitchFamily="34" charset="0"/>
              <a:buChar char="•"/>
            </a:pPr>
            <a:r>
              <a:rPr lang="cs-CZ" sz="2200" b="1" kern="100" dirty="0">
                <a:effectLst/>
                <a:latin typeface="Calibri" panose="020F0502020204030204" pitchFamily="34" charset="0"/>
                <a:ea typeface="Calibri" panose="020F0502020204030204" pitchFamily="34" charset="0"/>
                <a:cs typeface="Calibri" panose="020F0502020204030204" pitchFamily="34" charset="0"/>
              </a:rPr>
              <a:t>státní zastupitelství </a:t>
            </a:r>
            <a:r>
              <a:rPr lang="cs-CZ" sz="2200" kern="100" dirty="0">
                <a:effectLst/>
                <a:latin typeface="Calibri" panose="020F0502020204030204" pitchFamily="34" charset="0"/>
                <a:ea typeface="Calibri" panose="020F0502020204030204" pitchFamily="34" charset="0"/>
                <a:cs typeface="Calibri" panose="020F0502020204030204" pitchFamily="34" charset="0"/>
              </a:rPr>
              <a:t>podle § 14 odst. 1 zák. č. 283/1993 Sb., </a:t>
            </a:r>
            <a:br>
              <a:rPr lang="cs-CZ" sz="2200" kern="100" dirty="0">
                <a:effectLst/>
                <a:latin typeface="Calibri" panose="020F0502020204030204" pitchFamily="34" charset="0"/>
                <a:ea typeface="Calibri" panose="020F0502020204030204" pitchFamily="34" charset="0"/>
                <a:cs typeface="Calibri" panose="020F0502020204030204" pitchFamily="34" charset="0"/>
              </a:rPr>
            </a:br>
            <a:r>
              <a:rPr lang="cs-CZ" sz="2200" kern="100" dirty="0">
                <a:effectLst/>
                <a:latin typeface="Calibri" panose="020F0502020204030204" pitchFamily="34" charset="0"/>
                <a:ea typeface="Calibri" panose="020F0502020204030204" pitchFamily="34" charset="0"/>
                <a:cs typeface="Calibri" panose="020F0502020204030204" pitchFamily="34" charset="0"/>
              </a:rPr>
              <a:t>o státním zastupitelství,</a:t>
            </a:r>
          </a:p>
          <a:p>
            <a:pPr lvl="0" algn="just">
              <a:spcBef>
                <a:spcPts val="0"/>
              </a:spcBef>
              <a:spcAft>
                <a:spcPts val="0"/>
              </a:spcAft>
              <a:buFont typeface="Arial" panose="020B0604020202020204" pitchFamily="34" charset="0"/>
              <a:buChar char="•"/>
            </a:pPr>
            <a:r>
              <a:rPr lang="cs-CZ" sz="2200" b="1" kern="100" dirty="0">
                <a:effectLst/>
                <a:latin typeface="Calibri" panose="020F0502020204030204" pitchFamily="34" charset="0"/>
                <a:ea typeface="Calibri" panose="020F0502020204030204" pitchFamily="34" charset="0"/>
                <a:cs typeface="Calibri" panose="020F0502020204030204" pitchFamily="34" charset="0"/>
              </a:rPr>
              <a:t>veřejný ochránce práv a ochránce práv dětí </a:t>
            </a:r>
            <a:r>
              <a:rPr lang="cs-CZ" sz="2200" kern="100" dirty="0">
                <a:effectLst/>
                <a:latin typeface="Calibri" panose="020F0502020204030204" pitchFamily="34" charset="0"/>
                <a:ea typeface="Calibri" panose="020F0502020204030204" pitchFamily="34" charset="0"/>
                <a:cs typeface="Calibri" panose="020F0502020204030204" pitchFamily="34" charset="0"/>
              </a:rPr>
              <a:t>podle § 15 odst. 2 písm. b) a § 21h odst. 3 zákona č. 349/1999 Sb., o Veřejném ochránci práv a ochránci práv dětí,</a:t>
            </a:r>
          </a:p>
          <a:p>
            <a:pPr lvl="0" algn="just">
              <a:spcBef>
                <a:spcPts val="0"/>
              </a:spcBef>
              <a:spcAft>
                <a:spcPts val="0"/>
              </a:spcAft>
              <a:buFont typeface="Arial" panose="020B0604020202020204" pitchFamily="34" charset="0"/>
              <a:buChar char="•"/>
            </a:pPr>
            <a:r>
              <a:rPr lang="cs-CZ" sz="2200" b="1" kern="100" dirty="0">
                <a:effectLst/>
                <a:latin typeface="Calibri" panose="020F0502020204030204" pitchFamily="34" charset="0"/>
                <a:ea typeface="Calibri" panose="020F0502020204030204" pitchFamily="34" charset="0"/>
                <a:cs typeface="Calibri" panose="020F0502020204030204" pitchFamily="34" charset="0"/>
              </a:rPr>
              <a:t>Ministerstvo spravedlnosti </a:t>
            </a:r>
            <a:r>
              <a:rPr lang="cs-CZ" sz="2200" kern="100" dirty="0">
                <a:effectLst/>
                <a:latin typeface="Calibri" panose="020F0502020204030204" pitchFamily="34" charset="0"/>
                <a:ea typeface="Calibri" panose="020F0502020204030204" pitchFamily="34" charset="0"/>
                <a:cs typeface="Calibri" panose="020F0502020204030204" pitchFamily="34" charset="0"/>
              </a:rPr>
              <a:t>podle § 2 odst. 1 písm. a) zák. č. 186/2011 Sb., o poskytování součinnosti pro účely řízení před některými mezinárodními soudy a jinými mezinárodními kontrolními orgány</a:t>
            </a:r>
          </a:p>
          <a:p>
            <a:pPr lvl="0" algn="just">
              <a:lnSpc>
                <a:spcPct val="107000"/>
              </a:lnSpc>
              <a:spcBef>
                <a:spcPts val="0"/>
              </a:spcBef>
              <a:spcAft>
                <a:spcPts val="0"/>
              </a:spcAft>
              <a:buFont typeface="Arial" panose="020B0604020202020204" pitchFamily="34" charset="0"/>
              <a:buChar char="•"/>
            </a:pPr>
            <a:r>
              <a:rPr lang="cs-CZ" sz="2200" b="1" kern="100" dirty="0">
                <a:effectLst/>
                <a:latin typeface="Calibri" panose="020F0502020204030204" pitchFamily="34" charset="0"/>
                <a:ea typeface="Calibri" panose="020F0502020204030204" pitchFamily="34" charset="0"/>
                <a:cs typeface="Calibri" panose="020F0502020204030204" pitchFamily="34" charset="0"/>
              </a:rPr>
              <a:t>orgány činné v trestním řízení</a:t>
            </a:r>
            <a:r>
              <a:rPr lang="cs-CZ" sz="2200" kern="100" dirty="0">
                <a:effectLst/>
                <a:latin typeface="Calibri" panose="020F0502020204030204" pitchFamily="34" charset="0"/>
                <a:ea typeface="Calibri" panose="020F0502020204030204" pitchFamily="34" charset="0"/>
                <a:cs typeface="Calibri" panose="020F0502020204030204" pitchFamily="34" charset="0"/>
              </a:rPr>
              <a:t> podle § 158 odst. 3 písm. c) TŘ.</a:t>
            </a:r>
          </a:p>
          <a:p>
            <a:pPr marL="0" marR="0" lvl="0" indent="0" algn="l" defTabSz="914400" rtl="0" eaLnBrk="0" fontAlgn="base" latinLnBrk="0" hangingPunct="0">
              <a:lnSpc>
                <a:spcPct val="100000"/>
              </a:lnSpc>
              <a:spcBef>
                <a:spcPct val="20000"/>
              </a:spcBef>
              <a:spcAft>
                <a:spcPct val="0"/>
              </a:spcAft>
              <a:buClrTx/>
              <a:buSzTx/>
              <a:buFont typeface="Arial" charset="0"/>
              <a:buNone/>
              <a:tabLst/>
              <a:defRPr/>
            </a:pPr>
            <a:r>
              <a:rPr kumimoji="0" lang="cs-CZ" sz="2400" b="1" i="0" u="none" strike="noStrike" kern="1200" cap="none" spc="0" normalizeH="0" baseline="0" noProof="0" dirty="0">
                <a:ln>
                  <a:noFill/>
                </a:ln>
                <a:solidFill>
                  <a:prstClr val="black"/>
                </a:solidFill>
                <a:effectLst/>
                <a:uLnTx/>
                <a:uFillTx/>
                <a:latin typeface="Calibri"/>
                <a:ea typeface="+mn-ea"/>
                <a:cs typeface="+mn-cs"/>
              </a:rPr>
              <a:t> </a:t>
            </a:r>
          </a:p>
          <a:p>
            <a:pPr marL="0" indent="0">
              <a:buNone/>
            </a:pPr>
            <a:endParaRPr lang="cs-CZ" sz="2400" u="sng" dirty="0">
              <a:solidFill>
                <a:srgbClr val="362BC5"/>
              </a:solidFill>
              <a:effectLst>
                <a:outerShdw blurRad="38100" dist="38100" dir="2700000" algn="tl">
                  <a:srgbClr val="000000">
                    <a:alpha val="43137"/>
                  </a:srgbClr>
                </a:outerShdw>
              </a:effectLst>
              <a:latin typeface="Calibri" panose="020F0502020204030204" pitchFamily="34" charset="0"/>
            </a:endParaRPr>
          </a:p>
        </p:txBody>
      </p:sp>
      <p:pic>
        <p:nvPicPr>
          <p:cNvPr id="41987" name="Picture 14" descr="pruh">
            <a:extLst>
              <a:ext uri="{FF2B5EF4-FFF2-40B4-BE49-F238E27FC236}">
                <a16:creationId xmlns:a16="http://schemas.microsoft.com/office/drawing/2014/main" id="{C15EB639-484F-2606-E34B-1FEEC0518175}"/>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351306386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274639"/>
            <a:ext cx="8136904" cy="490066"/>
          </a:xfrm>
        </p:spPr>
        <p:txBody>
          <a:bodyPr/>
          <a:lstStyle/>
          <a:p>
            <a:r>
              <a:rPr lang="cs-CZ" sz="2600" b="1" dirty="0">
                <a:solidFill>
                  <a:srgbClr val="362BC5"/>
                </a:solidFill>
              </a:rPr>
              <a:t>Úprava péče o dítě a styku v případech DN </a:t>
            </a:r>
          </a:p>
        </p:txBody>
      </p:sp>
      <p:sp>
        <p:nvSpPr>
          <p:cNvPr id="62467" name="Zástupný symbol pro obsah 2"/>
          <p:cNvSpPr>
            <a:spLocks noGrp="1"/>
          </p:cNvSpPr>
          <p:nvPr>
            <p:ph idx="4294967295"/>
          </p:nvPr>
        </p:nvSpPr>
        <p:spPr>
          <a:xfrm>
            <a:off x="685800" y="764705"/>
            <a:ext cx="8134672" cy="5688631"/>
          </a:xfrm>
        </p:spPr>
        <p:txBody>
          <a:bodyPr/>
          <a:lstStyle/>
          <a:p>
            <a:pPr marL="342900" marR="0" lvl="0" indent="-342900" algn="l" defTabSz="914400" rtl="0" eaLnBrk="0" fontAlgn="base" latinLnBrk="0" hangingPunct="0">
              <a:lnSpc>
                <a:spcPct val="100000"/>
              </a:lnSpc>
              <a:spcBef>
                <a:spcPct val="20000"/>
              </a:spcBef>
              <a:spcAft>
                <a:spcPts val="600"/>
              </a:spcAft>
              <a:buClrTx/>
              <a:buSzTx/>
              <a:buFontTx/>
              <a:buChar char="-"/>
              <a:tabLst/>
              <a:defRPr/>
            </a:pPr>
            <a:r>
              <a:rPr kumimoji="0" lang="cs-CZ" sz="2400" b="1" i="0" u="sng" strike="noStrike" kern="1200" cap="none" spc="0" normalizeH="0" baseline="0" noProof="0" dirty="0">
                <a:ln>
                  <a:noFill/>
                </a:ln>
                <a:solidFill>
                  <a:prstClr val="black"/>
                </a:solidFill>
                <a:effectLst/>
                <a:uLnTx/>
                <a:uFillTx/>
                <a:latin typeface="Calibri"/>
                <a:ea typeface="+mn-ea"/>
                <a:cs typeface="+mn-cs"/>
              </a:rPr>
              <a:t>čl. 18 odst. 1 Úmluvy o právech dítěte</a:t>
            </a:r>
            <a:r>
              <a:rPr kumimoji="0" lang="cs-CZ" sz="2400" b="0" i="0" u="none" strike="noStrike" kern="1200" cap="none" spc="0" normalizeH="0" baseline="0" noProof="0" dirty="0">
                <a:ln>
                  <a:noFill/>
                </a:ln>
                <a:solidFill>
                  <a:prstClr val="black"/>
                </a:solidFill>
                <a:effectLst/>
                <a:uLnTx/>
                <a:uFillTx/>
                <a:latin typeface="Calibri"/>
                <a:ea typeface="+mn-ea"/>
                <a:cs typeface="+mn-cs"/>
              </a:rPr>
              <a:t>: </a:t>
            </a:r>
            <a:r>
              <a:rPr kumimoji="0" lang="cs-CZ" sz="2400" b="0" i="1" u="none" strike="noStrike" kern="1200" cap="none" spc="0" normalizeH="0" baseline="0" noProof="0" dirty="0">
                <a:ln>
                  <a:noFill/>
                </a:ln>
                <a:solidFill>
                  <a:prstClr val="black"/>
                </a:solidFill>
                <a:effectLst/>
                <a:uLnTx/>
                <a:uFillTx/>
                <a:latin typeface="Calibri"/>
                <a:ea typeface="+mn-ea"/>
                <a:cs typeface="+mn-cs"/>
              </a:rPr>
              <a:t>Státy, které jsou smluvní stranou úmluvy, vynaloží veškeré úsilí k tomu, aby byla uznána zásada, že oba rodiče mají </a:t>
            </a:r>
            <a:r>
              <a:rPr kumimoji="0" lang="cs-CZ" sz="2400" b="0" i="1" u="none" strike="noStrike" kern="1200" cap="none" spc="0" normalizeH="0" baseline="0" noProof="0" dirty="0">
                <a:ln>
                  <a:noFill/>
                </a:ln>
                <a:solidFill>
                  <a:srgbClr val="FF0000"/>
                </a:solidFill>
                <a:effectLst/>
                <a:uLnTx/>
                <a:uFillTx/>
                <a:latin typeface="Calibri"/>
                <a:ea typeface="+mn-ea"/>
                <a:cs typeface="+mn-cs"/>
              </a:rPr>
              <a:t>společnou odpovědnost za výchovu a vývoj dítěte</a:t>
            </a:r>
            <a:r>
              <a:rPr kumimoji="0" lang="cs-CZ" sz="2400" b="0" i="1" u="none" strike="noStrike" kern="1200" cap="none" spc="0" normalizeH="0" baseline="0" noProof="0" dirty="0">
                <a:ln>
                  <a:noFill/>
                </a:ln>
                <a:solidFill>
                  <a:prstClr val="black"/>
                </a:solidFill>
                <a:effectLst/>
                <a:uLnTx/>
                <a:uFillTx/>
                <a:latin typeface="Calibri"/>
                <a:ea typeface="+mn-ea"/>
                <a:cs typeface="+mn-cs"/>
              </a:rPr>
              <a:t>. Rodiče, nebo </a:t>
            </a:r>
            <a:br>
              <a:rPr kumimoji="0" lang="cs-CZ" sz="2400" b="0" i="1" u="none" strike="noStrike" kern="1200" cap="none" spc="0" normalizeH="0" baseline="0" noProof="0" dirty="0">
                <a:ln>
                  <a:noFill/>
                </a:ln>
                <a:solidFill>
                  <a:prstClr val="black"/>
                </a:solidFill>
                <a:effectLst/>
                <a:uLnTx/>
                <a:uFillTx/>
                <a:latin typeface="Calibri"/>
                <a:ea typeface="+mn-ea"/>
                <a:cs typeface="+mn-cs"/>
              </a:rPr>
            </a:br>
            <a:r>
              <a:rPr kumimoji="0" lang="cs-CZ" sz="2400" b="0" i="1" u="none" strike="noStrike" kern="1200" cap="none" spc="0" normalizeH="0" baseline="0" noProof="0" dirty="0">
                <a:ln>
                  <a:noFill/>
                </a:ln>
                <a:solidFill>
                  <a:prstClr val="black"/>
                </a:solidFill>
                <a:effectLst/>
                <a:uLnTx/>
                <a:uFillTx/>
                <a:latin typeface="Calibri"/>
                <a:ea typeface="+mn-ea"/>
                <a:cs typeface="+mn-cs"/>
              </a:rPr>
              <a:t>v odpovídajících případech zákonní zástupci, mají prvotní odpovědnost za výchovu a vývoj dítěte. </a:t>
            </a:r>
            <a:r>
              <a:rPr kumimoji="0" lang="cs-CZ" sz="2400" b="1" i="1" u="none" strike="noStrike" kern="1200" cap="none" spc="0" normalizeH="0" baseline="0" noProof="0" dirty="0">
                <a:ln>
                  <a:noFill/>
                </a:ln>
                <a:solidFill>
                  <a:srgbClr val="FF0000"/>
                </a:solidFill>
                <a:effectLst/>
                <a:uLnTx/>
                <a:uFillTx/>
                <a:latin typeface="Calibri"/>
                <a:ea typeface="+mn-ea"/>
                <a:cs typeface="+mn-cs"/>
              </a:rPr>
              <a:t>Základním smyslem jejich péče musí přitom být zájem dítěte </a:t>
            </a:r>
            <a:r>
              <a:rPr kumimoji="0" lang="cs-CZ" sz="2400" b="0" i="0" u="none" strike="noStrike" kern="1200" cap="none" spc="0" normalizeH="0" baseline="0" noProof="0" dirty="0">
                <a:ln>
                  <a:noFill/>
                </a:ln>
                <a:solidFill>
                  <a:prstClr val="black"/>
                </a:solidFill>
                <a:effectLst/>
                <a:uLnTx/>
                <a:uFillTx/>
                <a:latin typeface="Calibri"/>
                <a:ea typeface="+mn-ea"/>
                <a:cs typeface="+mn-cs"/>
              </a:rPr>
              <a:t>[pozn. nepřesnost českého překladu; oficiální znění Úmluvy hovoří o </a:t>
            </a:r>
            <a:r>
              <a:rPr kumimoji="0" lang="cs-CZ" sz="2400" b="0" i="0" u="sng" strike="noStrike" kern="1200" cap="none" spc="0" normalizeH="0" baseline="0" noProof="0" dirty="0">
                <a:ln>
                  <a:noFill/>
                </a:ln>
                <a:solidFill>
                  <a:prstClr val="black"/>
                </a:solidFill>
                <a:effectLst/>
                <a:uLnTx/>
                <a:uFillTx/>
                <a:latin typeface="Calibri"/>
                <a:ea typeface="+mn-ea"/>
                <a:cs typeface="+mn-cs"/>
              </a:rPr>
              <a:t>nejlepším zájmu dítěte</a:t>
            </a:r>
            <a:r>
              <a:rPr kumimoji="0" lang="cs-CZ" sz="2400" b="0" i="0" u="none" strike="noStrike" kern="1200" cap="none" spc="0" normalizeH="0" baseline="0" noProof="0" dirty="0">
                <a:ln>
                  <a:noFill/>
                </a:ln>
                <a:solidFill>
                  <a:prstClr val="black"/>
                </a:solidFill>
                <a:effectLst/>
                <a:uLnTx/>
                <a:uFillTx/>
                <a:latin typeface="Calibri"/>
                <a:ea typeface="+mn-ea"/>
                <a:cs typeface="+mn-cs"/>
              </a:rPr>
              <a:t>]</a:t>
            </a:r>
            <a:r>
              <a:rPr kumimoji="0" lang="cs-CZ" sz="2400" b="0" i="1" u="none" strike="noStrike" kern="1200" cap="none" spc="0" normalizeH="0" baseline="0" noProof="0" dirty="0">
                <a:ln>
                  <a:noFill/>
                </a:ln>
                <a:solidFill>
                  <a:prstClr val="black"/>
                </a:solidFill>
                <a:effectLst/>
                <a:uLnTx/>
                <a:uFillTx/>
                <a:latin typeface="Calibri"/>
                <a:ea typeface="+mn-ea"/>
                <a:cs typeface="+mn-cs"/>
              </a:rPr>
              <a:t>. </a:t>
            </a:r>
          </a:p>
          <a:p>
            <a:pPr marL="342900" marR="0" lvl="0" indent="-342900" algn="l" defTabSz="914400" rtl="0" eaLnBrk="0" fontAlgn="base" latinLnBrk="0" hangingPunct="0">
              <a:lnSpc>
                <a:spcPct val="100000"/>
              </a:lnSpc>
              <a:spcBef>
                <a:spcPct val="20000"/>
              </a:spcBef>
              <a:spcAft>
                <a:spcPts val="600"/>
              </a:spcAft>
              <a:buClrTx/>
              <a:buSzTx/>
              <a:buFontTx/>
              <a:buChar char="-"/>
              <a:tabLst/>
              <a:defRPr/>
            </a:pPr>
            <a:r>
              <a:rPr kumimoji="0" lang="cs-CZ" sz="2400" b="1" i="0" u="sng" strike="noStrike" kern="1200" cap="none" spc="0" normalizeH="0" baseline="0" noProof="0" dirty="0">
                <a:ln>
                  <a:noFill/>
                </a:ln>
                <a:solidFill>
                  <a:prstClr val="black"/>
                </a:solidFill>
                <a:effectLst/>
                <a:uLnTx/>
                <a:uFillTx/>
                <a:latin typeface="Calibri"/>
                <a:ea typeface="+mn-ea"/>
                <a:cs typeface="+mn-cs"/>
              </a:rPr>
              <a:t>čl. 9 odst. 3 Úmluvy o právech dítěte</a:t>
            </a:r>
            <a:r>
              <a:rPr kumimoji="0" lang="cs-CZ" sz="2400" b="1" i="0" u="none" strike="noStrike" kern="1200" cap="none" spc="0" normalizeH="0" baseline="0" noProof="0" dirty="0">
                <a:ln>
                  <a:noFill/>
                </a:ln>
                <a:solidFill>
                  <a:prstClr val="black"/>
                </a:solidFill>
                <a:effectLst/>
                <a:uLnTx/>
                <a:uFillTx/>
                <a:latin typeface="Calibri"/>
                <a:ea typeface="+mn-ea"/>
                <a:cs typeface="+mn-cs"/>
              </a:rPr>
              <a:t>:</a:t>
            </a:r>
            <a:r>
              <a:rPr kumimoji="0" lang="cs-CZ" sz="2400" b="0" i="0" u="none" strike="noStrike" kern="1200" cap="none" spc="0" normalizeH="0" baseline="0" noProof="0" dirty="0">
                <a:ln>
                  <a:noFill/>
                </a:ln>
                <a:solidFill>
                  <a:prstClr val="black"/>
                </a:solidFill>
                <a:effectLst/>
                <a:uLnTx/>
                <a:uFillTx/>
                <a:latin typeface="Calibri"/>
                <a:ea typeface="+mn-ea"/>
                <a:cs typeface="+mn-cs"/>
              </a:rPr>
              <a:t> </a:t>
            </a:r>
            <a:r>
              <a:rPr kumimoji="0" lang="cs-CZ" sz="2400" b="0" i="1" u="none" strike="noStrike" kern="1200" cap="none" spc="0" normalizeH="0" baseline="0" noProof="0" dirty="0">
                <a:ln>
                  <a:noFill/>
                </a:ln>
                <a:solidFill>
                  <a:prstClr val="black"/>
                </a:solidFill>
                <a:effectLst/>
                <a:uLnTx/>
                <a:uFillTx/>
                <a:latin typeface="Calibri"/>
                <a:ea typeface="+mn-ea"/>
                <a:cs typeface="+mn-cs"/>
              </a:rPr>
              <a:t>Státy, které jsou smluvní stranou úmluvy, uznávají právo dítěte odděleného od jednoho nebo obou rodičů </a:t>
            </a:r>
            <a:r>
              <a:rPr kumimoji="0" lang="cs-CZ" sz="2400" b="0" i="1" u="none" strike="noStrike" kern="1200" cap="none" spc="0" normalizeH="0" baseline="0" noProof="0" dirty="0">
                <a:ln>
                  <a:noFill/>
                </a:ln>
                <a:solidFill>
                  <a:srgbClr val="FF0000"/>
                </a:solidFill>
                <a:effectLst/>
                <a:uLnTx/>
                <a:uFillTx/>
                <a:latin typeface="Calibri"/>
                <a:ea typeface="+mn-ea"/>
                <a:cs typeface="+mn-cs"/>
              </a:rPr>
              <a:t>udržovat pravidelné osobní kontakty s oběma rodiči</a:t>
            </a:r>
            <a:r>
              <a:rPr kumimoji="0" lang="cs-CZ" sz="2400" b="0" i="1" u="none" strike="noStrike" kern="1200" cap="none" spc="0" normalizeH="0" baseline="0" noProof="0" dirty="0">
                <a:ln>
                  <a:noFill/>
                </a:ln>
                <a:solidFill>
                  <a:prstClr val="black"/>
                </a:solidFill>
                <a:effectLst/>
                <a:uLnTx/>
                <a:uFillTx/>
                <a:latin typeface="Calibri"/>
                <a:ea typeface="+mn-ea"/>
                <a:cs typeface="+mn-cs"/>
              </a:rPr>
              <a:t>, ledaže by to bylo v rozporu se zájmy dítěte </a:t>
            </a:r>
            <a:r>
              <a:rPr kumimoji="0" lang="cs-CZ" sz="2400" b="0" i="0" u="none" strike="noStrike" kern="1200" cap="none" spc="0" normalizeH="0" baseline="0" noProof="0" dirty="0">
                <a:ln>
                  <a:noFill/>
                </a:ln>
                <a:solidFill>
                  <a:prstClr val="black"/>
                </a:solidFill>
                <a:effectLst/>
                <a:uLnTx/>
                <a:uFillTx/>
                <a:latin typeface="Calibri"/>
                <a:ea typeface="+mn-ea"/>
                <a:cs typeface="+mn-cs"/>
              </a:rPr>
              <a:t>[pozn. rovněž nepřesný český překlad; oficiální znění Úmluvy hovoří o rozporu s </a:t>
            </a:r>
            <a:r>
              <a:rPr kumimoji="0" lang="cs-CZ" sz="2400" b="0" i="0" u="sng" strike="noStrike" kern="1200" cap="none" spc="0" normalizeH="0" baseline="0" noProof="0" dirty="0">
                <a:ln>
                  <a:noFill/>
                </a:ln>
                <a:solidFill>
                  <a:prstClr val="black"/>
                </a:solidFill>
                <a:effectLst/>
                <a:uLnTx/>
                <a:uFillTx/>
                <a:latin typeface="Calibri"/>
                <a:ea typeface="+mn-ea"/>
                <a:cs typeface="+mn-cs"/>
              </a:rPr>
              <a:t>nejlepším zájmem dítěte</a:t>
            </a:r>
            <a:r>
              <a:rPr kumimoji="0" lang="cs-CZ" sz="2400" b="0" i="0" u="none" strike="noStrike" kern="1200" cap="none" spc="0" normalizeH="0" baseline="0" noProof="0" dirty="0">
                <a:ln>
                  <a:noFill/>
                </a:ln>
                <a:solidFill>
                  <a:prstClr val="black"/>
                </a:solidFill>
                <a:effectLst/>
                <a:uLnTx/>
                <a:uFillTx/>
                <a:latin typeface="Calibri"/>
                <a:ea typeface="+mn-ea"/>
                <a:cs typeface="+mn-cs"/>
              </a:rPr>
              <a:t>]</a:t>
            </a:r>
            <a:r>
              <a:rPr kumimoji="0" lang="cs-CZ" sz="2400" b="0" i="1" u="none" strike="noStrike" kern="1200" cap="none" spc="0" normalizeH="0" baseline="0" noProof="0" dirty="0">
                <a:ln>
                  <a:noFill/>
                </a:ln>
                <a:solidFill>
                  <a:prstClr val="black"/>
                </a:solidFill>
                <a:effectLst/>
                <a:uLnTx/>
                <a:uFillTx/>
                <a:latin typeface="Calibri"/>
                <a:ea typeface="+mn-ea"/>
                <a:cs typeface="+mn-cs"/>
              </a:rPr>
              <a:t>.</a:t>
            </a:r>
          </a:p>
          <a:p>
            <a:pPr marL="0" indent="0" fontAlgn="auto">
              <a:spcAft>
                <a:spcPts val="0"/>
              </a:spcAft>
              <a:buFont typeface="Arial" panose="020B0604020202020204" pitchFamily="34" charset="0"/>
              <a:buNone/>
              <a:defRPr/>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3964045879"/>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AAFD1-4BC2-98AE-AF59-7F9FC7BE6F31}"/>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521C1DE5-D489-9A91-2DE2-CA1F85886762}"/>
              </a:ext>
            </a:extLst>
          </p:cNvPr>
          <p:cNvSpPr>
            <a:spLocks noGrp="1"/>
          </p:cNvSpPr>
          <p:nvPr>
            <p:ph type="title" idx="4294967295"/>
          </p:nvPr>
        </p:nvSpPr>
        <p:spPr>
          <a:xfrm>
            <a:off x="611560" y="274639"/>
            <a:ext cx="8136904" cy="490066"/>
          </a:xfrm>
        </p:spPr>
        <p:txBody>
          <a:bodyPr/>
          <a:lstStyle/>
          <a:p>
            <a:r>
              <a:rPr lang="cs-CZ" sz="2600" b="1" dirty="0">
                <a:solidFill>
                  <a:srgbClr val="362BC5"/>
                </a:solidFill>
              </a:rPr>
              <a:t>Úprava péče o dítě a styku v případech DN </a:t>
            </a:r>
          </a:p>
        </p:txBody>
      </p:sp>
      <p:sp>
        <p:nvSpPr>
          <p:cNvPr id="62467" name="Zástupný symbol pro obsah 2">
            <a:extLst>
              <a:ext uri="{FF2B5EF4-FFF2-40B4-BE49-F238E27FC236}">
                <a16:creationId xmlns:a16="http://schemas.microsoft.com/office/drawing/2014/main" id="{50A1EFCA-C326-8910-0B29-A12D48F65C10}"/>
              </a:ext>
            </a:extLst>
          </p:cNvPr>
          <p:cNvSpPr>
            <a:spLocks noGrp="1"/>
          </p:cNvSpPr>
          <p:nvPr>
            <p:ph idx="4294967295"/>
          </p:nvPr>
        </p:nvSpPr>
        <p:spPr>
          <a:xfrm>
            <a:off x="685800" y="764705"/>
            <a:ext cx="8134672" cy="5688631"/>
          </a:xfrm>
        </p:spPr>
        <p:txBody>
          <a:bodyPr/>
          <a:lstStyle/>
          <a:p>
            <a:pPr marL="342900" marR="0" lvl="0" indent="-342900" algn="l" defTabSz="914400" rtl="0" eaLnBrk="0" fontAlgn="base" latinLnBrk="0" hangingPunct="0">
              <a:lnSpc>
                <a:spcPct val="100000"/>
              </a:lnSpc>
              <a:spcBef>
                <a:spcPct val="20000"/>
              </a:spcBef>
              <a:spcAft>
                <a:spcPts val="600"/>
              </a:spcAft>
              <a:buClrTx/>
              <a:buSzTx/>
              <a:buFontTx/>
              <a:buChar char="-"/>
              <a:tabLst/>
              <a:defRPr/>
            </a:pPr>
            <a:r>
              <a:rPr kumimoji="0" lang="cs-CZ" sz="2400" b="1" i="0" u="sng" strike="noStrike" kern="1200" cap="none" spc="0" normalizeH="0" baseline="0" noProof="0" dirty="0">
                <a:ln>
                  <a:noFill/>
                </a:ln>
                <a:solidFill>
                  <a:prstClr val="black"/>
                </a:solidFill>
                <a:effectLst/>
                <a:uLnTx/>
                <a:uFillTx/>
                <a:latin typeface="Calibri"/>
                <a:ea typeface="+mn-ea"/>
                <a:cs typeface="+mn-cs"/>
              </a:rPr>
              <a:t>čl. </a:t>
            </a:r>
            <a:r>
              <a:rPr lang="cs-CZ" sz="2400" b="1" u="sng" kern="1200" dirty="0">
                <a:solidFill>
                  <a:prstClr val="black"/>
                </a:solidFill>
                <a:latin typeface="Calibri"/>
              </a:rPr>
              <a:t>4 </a:t>
            </a:r>
            <a:r>
              <a:rPr kumimoji="0" lang="cs-CZ" sz="2400" b="1" i="0" u="sng" strike="noStrike" kern="1200" cap="none" spc="0" normalizeH="0" baseline="0" noProof="0" dirty="0">
                <a:ln>
                  <a:noFill/>
                </a:ln>
                <a:solidFill>
                  <a:prstClr val="black"/>
                </a:solidFill>
                <a:effectLst/>
                <a:uLnTx/>
                <a:uFillTx/>
                <a:latin typeface="Calibri"/>
                <a:ea typeface="+mn-ea"/>
                <a:cs typeface="+mn-cs"/>
              </a:rPr>
              <a:t>Úmluvy o </a:t>
            </a:r>
            <a:r>
              <a:rPr lang="cs-CZ" sz="2400" b="1" u="sng" kern="1200" dirty="0">
                <a:solidFill>
                  <a:prstClr val="black"/>
                </a:solidFill>
                <a:latin typeface="Calibri"/>
              </a:rPr>
              <a:t>styku s dětmi (č. 91/2005 </a:t>
            </a:r>
            <a:r>
              <a:rPr lang="cs-CZ" sz="2400" b="1" u="sng" kern="1200" dirty="0" err="1">
                <a:solidFill>
                  <a:prstClr val="black"/>
                </a:solidFill>
                <a:latin typeface="Calibri"/>
              </a:rPr>
              <a:t>Sb.m.s</a:t>
            </a:r>
            <a:r>
              <a:rPr lang="cs-CZ" sz="2400" b="1" u="sng" kern="1200" dirty="0">
                <a:solidFill>
                  <a:prstClr val="black"/>
                </a:solidFill>
                <a:latin typeface="Calibri"/>
              </a:rPr>
              <a:t>.)</a:t>
            </a:r>
            <a:r>
              <a:rPr kumimoji="0" lang="cs-CZ" sz="2400" b="0" i="0" u="none" strike="noStrike" kern="1200" cap="none" spc="0" normalizeH="0" baseline="0" noProof="0" dirty="0">
                <a:ln>
                  <a:noFill/>
                </a:ln>
                <a:solidFill>
                  <a:prstClr val="black"/>
                </a:solidFill>
                <a:effectLst/>
                <a:uLnTx/>
                <a:uFillTx/>
                <a:latin typeface="Calibri"/>
                <a:ea typeface="+mn-ea"/>
                <a:cs typeface="+mn-cs"/>
              </a:rPr>
              <a:t>:</a:t>
            </a: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cs-CZ"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„1. Dítě a jeho rodiče mají právo navázat a udržovat vzájemný pravidelný styk.</a:t>
            </a: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cs-CZ"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2. Tento styk </a:t>
            </a:r>
            <a:r>
              <a:rPr kumimoji="0" lang="cs-CZ" sz="24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lze omezit nebo vyloučit pouze tam, kde to je nezbytné v nejlepším zájmu dítěte</a:t>
            </a:r>
            <a:r>
              <a:rPr kumimoji="0" lang="cs-CZ"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t>
            </a:r>
          </a:p>
          <a:p>
            <a:pPr marL="0" marR="0" lvl="0" indent="0" algn="just" defTabSz="914400" rtl="0" eaLnBrk="0" fontAlgn="base" latinLnBrk="0" hangingPunct="0">
              <a:lnSpc>
                <a:spcPct val="100000"/>
              </a:lnSpc>
              <a:spcBef>
                <a:spcPct val="20000"/>
              </a:spcBef>
              <a:spcAft>
                <a:spcPct val="0"/>
              </a:spcAft>
              <a:buClrTx/>
              <a:buSzTx/>
              <a:buFontTx/>
              <a:buNone/>
              <a:tabLst/>
              <a:defRPr/>
            </a:pPr>
            <a:r>
              <a:rPr kumimoji="0" lang="cs-CZ"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3. V případě, že není v nejlepším zájmu dítěte udržovat styk </a:t>
            </a:r>
            <a:br>
              <a:rPr kumimoji="0" lang="cs-CZ"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cs-CZ"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 jedním z rodičů bez dohledu, </a:t>
            </a:r>
            <a:r>
              <a:rPr kumimoji="0" lang="cs-CZ" sz="24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je třeba zvážit možnost osobního styku s dohledem nebo jiné formy styku s tímto rodičem</a:t>
            </a:r>
            <a:r>
              <a:rPr kumimoji="0" lang="cs-CZ"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t>
            </a:r>
          </a:p>
          <a:p>
            <a:pPr marL="0" indent="0" algn="just">
              <a:spcAft>
                <a:spcPts val="600"/>
              </a:spcAft>
              <a:buNone/>
              <a:defRPr/>
            </a:pPr>
            <a:r>
              <a:rPr lang="cs-CZ" sz="2600" kern="1200" dirty="0">
                <a:solidFill>
                  <a:srgbClr val="FF0000"/>
                </a:solidFill>
                <a:latin typeface="Calibri"/>
              </a:rPr>
              <a:t>Právo rodiče na výchovu a péči svých dětí (čl. 18 odst. 1 Úmluvy) ani právo dítěte na pravidelný styk se svými rodiči (čl. 9 odst. 3 Úmluvy) </a:t>
            </a:r>
            <a:r>
              <a:rPr lang="cs-CZ" sz="2600" b="1" kern="1200" dirty="0">
                <a:solidFill>
                  <a:srgbClr val="FF0000"/>
                </a:solidFill>
                <a:latin typeface="Calibri"/>
              </a:rPr>
              <a:t>nemají absolutní povahu</a:t>
            </a:r>
            <a:r>
              <a:rPr lang="cs-CZ" sz="2600" kern="1200" dirty="0">
                <a:solidFill>
                  <a:srgbClr val="FF0000"/>
                </a:solidFill>
                <a:latin typeface="Calibri"/>
              </a:rPr>
              <a:t>, tj. jsou přípustná jejich omezení.</a:t>
            </a:r>
          </a:p>
          <a:p>
            <a:pPr marL="0" marR="0" lvl="0" indent="0" algn="l" defTabSz="914400" rtl="0" eaLnBrk="0" fontAlgn="base" latinLnBrk="0" hangingPunct="0">
              <a:lnSpc>
                <a:spcPct val="100000"/>
              </a:lnSpc>
              <a:spcBef>
                <a:spcPct val="20000"/>
              </a:spcBef>
              <a:spcAft>
                <a:spcPts val="600"/>
              </a:spcAft>
              <a:buClrTx/>
              <a:buSzTx/>
              <a:buNone/>
              <a:tabLst/>
              <a:defRPr/>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a:extLst>
              <a:ext uri="{FF2B5EF4-FFF2-40B4-BE49-F238E27FC236}">
                <a16:creationId xmlns:a16="http://schemas.microsoft.com/office/drawing/2014/main" id="{2F658BFC-DB6B-1378-5B13-BB741313996C}"/>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1091038182"/>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54A8F-642B-D5C6-3DB4-FA35D5E89A8E}"/>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7645A64F-29B3-D06A-94E1-67EC2C560124}"/>
              </a:ext>
            </a:extLst>
          </p:cNvPr>
          <p:cNvSpPr>
            <a:spLocks noGrp="1"/>
          </p:cNvSpPr>
          <p:nvPr>
            <p:ph type="title" idx="4294967295"/>
          </p:nvPr>
        </p:nvSpPr>
        <p:spPr>
          <a:xfrm>
            <a:off x="611560" y="274639"/>
            <a:ext cx="8136904" cy="490066"/>
          </a:xfrm>
        </p:spPr>
        <p:txBody>
          <a:bodyPr/>
          <a:lstStyle/>
          <a:p>
            <a:r>
              <a:rPr lang="cs-CZ" sz="2600" b="1" dirty="0">
                <a:solidFill>
                  <a:srgbClr val="362BC5"/>
                </a:solidFill>
              </a:rPr>
              <a:t>Úprava péče o dítě a styku v případech DN </a:t>
            </a:r>
          </a:p>
        </p:txBody>
      </p:sp>
      <p:sp>
        <p:nvSpPr>
          <p:cNvPr id="62467" name="Zástupný symbol pro obsah 2">
            <a:extLst>
              <a:ext uri="{FF2B5EF4-FFF2-40B4-BE49-F238E27FC236}">
                <a16:creationId xmlns:a16="http://schemas.microsoft.com/office/drawing/2014/main" id="{09CF7C7C-34F8-99BA-BF61-A135AA34419B}"/>
              </a:ext>
            </a:extLst>
          </p:cNvPr>
          <p:cNvSpPr>
            <a:spLocks noGrp="1"/>
          </p:cNvSpPr>
          <p:nvPr>
            <p:ph idx="4294967295"/>
          </p:nvPr>
        </p:nvSpPr>
        <p:spPr>
          <a:xfrm>
            <a:off x="685800" y="764705"/>
            <a:ext cx="8134672" cy="5688631"/>
          </a:xfrm>
        </p:spPr>
        <p:txBody>
          <a:bodyPr/>
          <a:lstStyle/>
          <a:p>
            <a:pPr marL="342900" marR="0" lvl="0" indent="-342900" algn="l" defTabSz="914400" rtl="0" eaLnBrk="0" fontAlgn="base" latinLnBrk="0" hangingPunct="0">
              <a:lnSpc>
                <a:spcPct val="100000"/>
              </a:lnSpc>
              <a:spcBef>
                <a:spcPts val="0"/>
              </a:spcBef>
              <a:spcAft>
                <a:spcPts val="0"/>
              </a:spcAft>
              <a:buClrTx/>
              <a:buSzTx/>
              <a:buFontTx/>
              <a:buChar char="-"/>
              <a:tabLst/>
              <a:defRPr/>
            </a:pPr>
            <a:r>
              <a:rPr kumimoji="0" lang="cs-CZ" sz="2500" b="0" i="0" u="none" strike="noStrike" kern="1200" cap="none" spc="0" normalizeH="0" baseline="0" noProof="0" dirty="0">
                <a:ln>
                  <a:noFill/>
                </a:ln>
                <a:solidFill>
                  <a:prstClr val="black"/>
                </a:solidFill>
                <a:effectLst/>
                <a:uLnTx/>
                <a:uFillTx/>
                <a:latin typeface="Calibri"/>
                <a:ea typeface="+mn-ea"/>
                <a:cs typeface="+mn-cs"/>
              </a:rPr>
              <a:t>Kdy je přípustné omezení práva péče o dítě a styku </a:t>
            </a:r>
            <a:br>
              <a:rPr kumimoji="0" lang="cs-CZ" sz="2500" b="0" i="0" u="none" strike="noStrike" kern="1200" cap="none" spc="0" normalizeH="0" baseline="0" noProof="0" dirty="0">
                <a:ln>
                  <a:noFill/>
                </a:ln>
                <a:solidFill>
                  <a:prstClr val="black"/>
                </a:solidFill>
                <a:effectLst/>
                <a:uLnTx/>
                <a:uFillTx/>
                <a:latin typeface="Calibri"/>
                <a:ea typeface="+mn-ea"/>
                <a:cs typeface="+mn-cs"/>
              </a:rPr>
            </a:br>
            <a:r>
              <a:rPr kumimoji="0" lang="cs-CZ" sz="2500" b="0" i="0" u="none" strike="noStrike" kern="1200" cap="none" spc="0" normalizeH="0" baseline="0" noProof="0" dirty="0">
                <a:ln>
                  <a:noFill/>
                </a:ln>
                <a:solidFill>
                  <a:prstClr val="black"/>
                </a:solidFill>
                <a:effectLst/>
                <a:uLnTx/>
                <a:uFillTx/>
                <a:latin typeface="Calibri"/>
                <a:ea typeface="+mn-ea"/>
                <a:cs typeface="+mn-cs"/>
              </a:rPr>
              <a:t>s dítětem?</a:t>
            </a:r>
          </a:p>
          <a:p>
            <a:pPr indent="-285750">
              <a:spcBef>
                <a:spcPts val="0"/>
              </a:spcBef>
              <a:spcAft>
                <a:spcPts val="0"/>
              </a:spcAft>
              <a:buFontTx/>
              <a:buChar char="-"/>
              <a:defRPr/>
            </a:pPr>
            <a:r>
              <a:rPr kumimoji="0" lang="cs-CZ" sz="2600" b="0" i="0" u="none" strike="noStrike" kern="1200" cap="none" spc="0" normalizeH="0" baseline="0" noProof="0" dirty="0">
                <a:ln>
                  <a:noFill/>
                </a:ln>
                <a:solidFill>
                  <a:prstClr val="black"/>
                </a:solidFill>
                <a:effectLst/>
                <a:uLnTx/>
                <a:uFillTx/>
                <a:latin typeface="Calibri"/>
                <a:ea typeface="+mn-ea"/>
                <a:cs typeface="+mn-cs"/>
              </a:rPr>
              <a:t>Institut </a:t>
            </a:r>
            <a:r>
              <a:rPr kumimoji="0" lang="cs-CZ" sz="2600" b="1" i="0" u="none" strike="noStrike" kern="1200" cap="none" spc="0" normalizeH="0" baseline="0" noProof="0" dirty="0">
                <a:ln>
                  <a:noFill/>
                </a:ln>
                <a:solidFill>
                  <a:prstClr val="black"/>
                </a:solidFill>
                <a:effectLst/>
                <a:uLnTx/>
                <a:uFillTx/>
                <a:latin typeface="Calibri"/>
                <a:ea typeface="+mn-ea"/>
                <a:cs typeface="+mn-cs"/>
              </a:rPr>
              <a:t>nejlepšího zájmu dítěte </a:t>
            </a:r>
            <a:r>
              <a:rPr lang="cs-CZ" sz="2600" kern="1200" dirty="0">
                <a:solidFill>
                  <a:prstClr val="black"/>
                </a:solidFill>
                <a:latin typeface="Calibri"/>
              </a:rPr>
              <a:t>[</a:t>
            </a:r>
            <a:r>
              <a:rPr kumimoji="0" lang="cs-CZ" sz="2600" b="0" i="0" u="none" strike="noStrike" kern="1200" cap="none" spc="0" normalizeH="0" baseline="0" noProof="0" dirty="0">
                <a:ln>
                  <a:noFill/>
                </a:ln>
                <a:solidFill>
                  <a:prstClr val="black"/>
                </a:solidFill>
                <a:effectLst/>
                <a:uLnTx/>
                <a:uFillTx/>
                <a:latin typeface="Calibri"/>
                <a:ea typeface="+mn-ea"/>
                <a:cs typeface="+mn-cs"/>
              </a:rPr>
              <a:t>tj. povinnost  nalézt odpovídající rovnováhu mezi jednotlivými zájmy (právy) dítěte] má při rozhodování o péči o dítě a o styku dítěte se svými rodiči postavení nikoli pouze předního hlediska, nýbrž </a:t>
            </a:r>
            <a:r>
              <a:rPr kumimoji="0" lang="cs-CZ" sz="2600" b="1" i="0" u="none" strike="noStrike" kern="1200" cap="none" spc="0" normalizeH="0" baseline="0" noProof="0" dirty="0">
                <a:ln>
                  <a:noFill/>
                </a:ln>
                <a:solidFill>
                  <a:srgbClr val="FF0000"/>
                </a:solidFill>
                <a:effectLst/>
                <a:uLnTx/>
                <a:uFillTx/>
                <a:latin typeface="Calibri"/>
                <a:ea typeface="+mn-ea"/>
                <a:cs typeface="+mn-cs"/>
              </a:rPr>
              <a:t>hlediska nejvyššího.</a:t>
            </a:r>
          </a:p>
          <a:p>
            <a:pPr indent="-285750">
              <a:spcBef>
                <a:spcPts val="0"/>
              </a:spcBef>
              <a:spcAft>
                <a:spcPts val="0"/>
              </a:spcAft>
              <a:buFontTx/>
              <a:buChar char="-"/>
              <a:defRPr/>
            </a:pPr>
            <a:r>
              <a:rPr kumimoji="0" lang="cs-CZ" sz="2600" b="0" i="0" u="none" strike="noStrike" kern="1200" cap="none" spc="0" normalizeH="0" baseline="0" noProof="0" dirty="0">
                <a:ln>
                  <a:noFill/>
                </a:ln>
                <a:solidFill>
                  <a:prstClr val="black"/>
                </a:solidFill>
                <a:effectLst/>
                <a:uLnTx/>
                <a:uFillTx/>
                <a:latin typeface="Calibri"/>
                <a:ea typeface="+mn-ea"/>
                <a:cs typeface="+mn-cs"/>
              </a:rPr>
              <a:t>K omezení tak může dojít pouze, znamenalo-li by trvání na realizaci těchto práv nepřiměřené popření jiných zájmů (práv) dítěte, </a:t>
            </a:r>
            <a:r>
              <a:rPr kumimoji="0" lang="cs-CZ" sz="2600" b="0" i="0" u="sng" strike="noStrike" kern="1200" cap="none" spc="0" normalizeH="0" baseline="0" noProof="0" dirty="0">
                <a:ln>
                  <a:noFill/>
                </a:ln>
                <a:solidFill>
                  <a:prstClr val="black"/>
                </a:solidFill>
                <a:effectLst/>
                <a:uLnTx/>
                <a:uFillTx/>
                <a:latin typeface="Calibri"/>
                <a:ea typeface="+mn-ea"/>
                <a:cs typeface="+mn-cs"/>
              </a:rPr>
              <a:t>typicky</a:t>
            </a:r>
            <a:r>
              <a:rPr kumimoji="0" lang="cs-CZ" sz="2600" b="0" i="0" u="none" strike="noStrike" kern="1200" cap="none" spc="0" normalizeH="0" baseline="0" noProof="0" dirty="0">
                <a:ln>
                  <a:noFill/>
                </a:ln>
                <a:solidFill>
                  <a:prstClr val="black"/>
                </a:solidFill>
                <a:effectLst/>
                <a:uLnTx/>
                <a:uFillTx/>
                <a:latin typeface="Calibri"/>
                <a:ea typeface="+mn-ea"/>
                <a:cs typeface="+mn-cs"/>
              </a:rPr>
              <a:t>:</a:t>
            </a:r>
          </a:p>
          <a:p>
            <a:pPr lvl="2">
              <a:spcBef>
                <a:spcPts val="0"/>
              </a:spcBef>
              <a:spcAft>
                <a:spcPts val="0"/>
              </a:spcAft>
              <a:buFontTx/>
              <a:buChar char="-"/>
              <a:defRPr/>
            </a:pPr>
            <a:r>
              <a:rPr kumimoji="0" lang="cs-CZ" sz="2200" b="1" i="0" u="none" strike="noStrike" kern="1200" cap="none" spc="0" normalizeH="0" baseline="0" noProof="0" dirty="0">
                <a:ln>
                  <a:noFill/>
                </a:ln>
                <a:solidFill>
                  <a:prstClr val="black"/>
                </a:solidFill>
                <a:effectLst/>
                <a:uLnTx/>
                <a:uFillTx/>
                <a:latin typeface="Calibri"/>
                <a:ea typeface="+mn-ea"/>
                <a:cs typeface="+mn-cs"/>
              </a:rPr>
              <a:t>práva dítěte na příznivý vývoj </a:t>
            </a:r>
            <a:r>
              <a:rPr kumimoji="0" lang="cs-CZ" sz="2200" b="0" i="0" u="none" strike="noStrike" kern="1200" cap="none" spc="0" normalizeH="0" baseline="0" noProof="0" dirty="0">
                <a:ln>
                  <a:noFill/>
                </a:ln>
                <a:solidFill>
                  <a:prstClr val="black"/>
                </a:solidFill>
                <a:effectLst/>
                <a:uLnTx/>
                <a:uFillTx/>
                <a:latin typeface="Calibri"/>
                <a:ea typeface="+mn-ea"/>
                <a:cs typeface="+mn-cs"/>
              </a:rPr>
              <a:t>(čl. 6 odst. 2 Úmluvy)</a:t>
            </a:r>
          </a:p>
          <a:p>
            <a:pPr lvl="2">
              <a:spcBef>
                <a:spcPts val="0"/>
              </a:spcBef>
              <a:spcAft>
                <a:spcPts val="0"/>
              </a:spcAft>
              <a:buFontTx/>
              <a:buChar char="-"/>
              <a:defRPr/>
            </a:pPr>
            <a:r>
              <a:rPr kumimoji="0" lang="cs-CZ" sz="2200" b="1" i="0" u="none" strike="noStrike" kern="1200" cap="none" spc="0" normalizeH="0" baseline="0" noProof="0" dirty="0">
                <a:ln>
                  <a:noFill/>
                </a:ln>
                <a:solidFill>
                  <a:prstClr val="black"/>
                </a:solidFill>
                <a:effectLst/>
                <a:uLnTx/>
                <a:uFillTx/>
                <a:latin typeface="Calibri"/>
                <a:ea typeface="+mn-ea"/>
                <a:cs typeface="+mn-cs"/>
              </a:rPr>
              <a:t>práva dítěte na ochranu před všemi formami násilí </a:t>
            </a:r>
            <a:r>
              <a:rPr kumimoji="0" lang="cs-CZ" sz="2200" b="0" i="0" u="none" strike="noStrike" kern="1200" cap="none" spc="0" normalizeH="0" baseline="0" noProof="0" dirty="0">
                <a:ln>
                  <a:noFill/>
                </a:ln>
                <a:solidFill>
                  <a:prstClr val="black"/>
                </a:solidFill>
                <a:effectLst/>
                <a:uLnTx/>
                <a:uFillTx/>
                <a:latin typeface="Calibri"/>
                <a:ea typeface="+mn-ea"/>
                <a:cs typeface="+mn-cs"/>
              </a:rPr>
              <a:t>(čl. 19 Úmluvy) – má </a:t>
            </a:r>
            <a:r>
              <a:rPr kumimoji="0" lang="cs-CZ" sz="2200" b="1" i="0" u="none" strike="noStrike" kern="1200" cap="none" spc="0" normalizeH="0" baseline="0" noProof="0" dirty="0">
                <a:ln>
                  <a:noFill/>
                </a:ln>
                <a:solidFill>
                  <a:srgbClr val="FF0000"/>
                </a:solidFill>
                <a:effectLst/>
                <a:uLnTx/>
                <a:uFillTx/>
                <a:latin typeface="Calibri"/>
                <a:ea typeface="+mn-ea"/>
                <a:cs typeface="+mn-cs"/>
              </a:rPr>
              <a:t>absolutní povahu</a:t>
            </a:r>
            <a:r>
              <a:rPr kumimoji="0" lang="cs-CZ" sz="2200" b="0" i="0" u="none" strike="noStrike" kern="1200" cap="none" spc="0" normalizeH="0" baseline="0" noProof="0" dirty="0">
                <a:ln>
                  <a:noFill/>
                </a:ln>
                <a:solidFill>
                  <a:prstClr val="black"/>
                </a:solidFill>
                <a:effectLst/>
                <a:uLnTx/>
                <a:uFillTx/>
                <a:latin typeface="Calibri"/>
                <a:ea typeface="+mn-ea"/>
                <a:cs typeface="+mn-cs"/>
              </a:rPr>
              <a:t>;</a:t>
            </a:r>
          </a:p>
          <a:p>
            <a:pPr lvl="2">
              <a:spcBef>
                <a:spcPts val="0"/>
              </a:spcBef>
              <a:spcAft>
                <a:spcPts val="0"/>
              </a:spcAft>
              <a:buFontTx/>
              <a:buChar char="-"/>
              <a:defRPr/>
            </a:pPr>
            <a:r>
              <a:rPr kumimoji="0" lang="cs-CZ" sz="2200" b="1" i="0" u="none" strike="noStrike" kern="1200" cap="none" spc="0" normalizeH="0" baseline="0" noProof="0" dirty="0">
                <a:ln>
                  <a:noFill/>
                </a:ln>
                <a:solidFill>
                  <a:prstClr val="black"/>
                </a:solidFill>
                <a:effectLst/>
                <a:uLnTx/>
                <a:uFillTx/>
                <a:latin typeface="Calibri"/>
                <a:ea typeface="+mn-ea"/>
                <a:cs typeface="+mn-cs"/>
              </a:rPr>
              <a:t>práva dítěte na zohlednění jeho názoru v míře přiměřené jeho rozvíjejícím se schopnostem </a:t>
            </a:r>
            <a:r>
              <a:rPr kumimoji="0" lang="cs-CZ" sz="2200" b="0" i="0" u="none" strike="noStrike" kern="1200" cap="none" spc="0" normalizeH="0" baseline="0" noProof="0" dirty="0">
                <a:ln>
                  <a:noFill/>
                </a:ln>
                <a:solidFill>
                  <a:prstClr val="black"/>
                </a:solidFill>
                <a:effectLst/>
                <a:uLnTx/>
                <a:uFillTx/>
                <a:latin typeface="Calibri"/>
                <a:ea typeface="+mn-ea"/>
                <a:cs typeface="+mn-cs"/>
              </a:rPr>
              <a:t>(čl. 12 odst. 1 Úmluvy)</a:t>
            </a:r>
          </a:p>
          <a:p>
            <a:pPr marL="0" marR="0" lvl="0" indent="0" algn="l" defTabSz="914400" rtl="0" eaLnBrk="0" fontAlgn="base" latinLnBrk="0" hangingPunct="0">
              <a:lnSpc>
                <a:spcPct val="100000"/>
              </a:lnSpc>
              <a:spcBef>
                <a:spcPct val="20000"/>
              </a:spcBef>
              <a:spcAft>
                <a:spcPts val="600"/>
              </a:spcAft>
              <a:buClrTx/>
              <a:buSzTx/>
              <a:buNone/>
              <a:tabLst/>
              <a:defRPr/>
            </a:pPr>
            <a:endParaRPr lang="cs-CZ" sz="20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a:extLst>
              <a:ext uri="{FF2B5EF4-FFF2-40B4-BE49-F238E27FC236}">
                <a16:creationId xmlns:a16="http://schemas.microsoft.com/office/drawing/2014/main" id="{C861E2B5-C82E-28D3-2E80-F95163543890}"/>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1452486951"/>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116632"/>
            <a:ext cx="8136904" cy="648073"/>
          </a:xfrm>
        </p:spPr>
        <p:txBody>
          <a:bodyPr/>
          <a:lstStyle/>
          <a:p>
            <a:r>
              <a:rPr lang="cs-CZ" sz="2600" b="1" dirty="0">
                <a:solidFill>
                  <a:srgbClr val="362BC5"/>
                </a:solidFill>
              </a:rPr>
              <a:t>Úprava péče o dítě v případech domácího násilí</a:t>
            </a:r>
          </a:p>
        </p:txBody>
      </p:sp>
      <p:sp>
        <p:nvSpPr>
          <p:cNvPr id="62467" name="Zástupný symbol pro obsah 2"/>
          <p:cNvSpPr>
            <a:spLocks noGrp="1"/>
          </p:cNvSpPr>
          <p:nvPr>
            <p:ph idx="4294967295"/>
          </p:nvPr>
        </p:nvSpPr>
        <p:spPr>
          <a:xfrm>
            <a:off x="827088" y="764705"/>
            <a:ext cx="7993384" cy="5688631"/>
          </a:xfrm>
        </p:spPr>
        <p:txBody>
          <a:bodyPr/>
          <a:lstStyle/>
          <a:p>
            <a:pPr marL="0" indent="0" fontAlgn="auto">
              <a:spcAft>
                <a:spcPts val="0"/>
              </a:spcAft>
              <a:buFont typeface="Arial" panose="020B0604020202020204" pitchFamily="34" charset="0"/>
              <a:buNone/>
              <a:defRPr/>
            </a:pPr>
            <a:r>
              <a:rPr lang="cs-CZ" altLang="cs-CZ" sz="2400" i="1" u="sng" dirty="0">
                <a:solidFill>
                  <a:srgbClr val="362BC5"/>
                </a:solidFill>
                <a:effectLst>
                  <a:outerShdw blurRad="38100" dist="38100" dir="2700000" algn="tl">
                    <a:srgbClr val="C0C0C0"/>
                  </a:outerShdw>
                </a:effectLst>
              </a:rPr>
              <a:t>Zákonná kritéria pro rozhodování soudu o úpravě péče </a:t>
            </a:r>
            <a:br>
              <a:rPr lang="cs-CZ" altLang="cs-CZ" sz="2400" i="1" u="sng" dirty="0">
                <a:solidFill>
                  <a:srgbClr val="362BC5"/>
                </a:solidFill>
                <a:effectLst>
                  <a:outerShdw blurRad="38100" dist="38100" dir="2700000" algn="tl">
                    <a:srgbClr val="C0C0C0"/>
                  </a:outerShdw>
                </a:effectLst>
              </a:rPr>
            </a:br>
            <a:r>
              <a:rPr lang="cs-CZ" altLang="cs-CZ" sz="2400" i="1" u="sng" dirty="0">
                <a:solidFill>
                  <a:srgbClr val="362BC5"/>
                </a:solidFill>
                <a:effectLst>
                  <a:outerShdw blurRad="38100" dist="38100" dir="2700000" algn="tl">
                    <a:srgbClr val="C0C0C0"/>
                  </a:outerShdw>
                </a:effectLst>
              </a:rPr>
              <a:t>o dítě podle § 907 odst. 2 občanského zákoníku, ve znění účinném do 31. 12. 2025</a:t>
            </a:r>
            <a:r>
              <a:rPr lang="cs-CZ" altLang="cs-CZ" sz="2800" i="1" u="sng" dirty="0">
                <a:solidFill>
                  <a:srgbClr val="362BC5"/>
                </a:solidFill>
                <a:effectLst>
                  <a:outerShdw blurRad="38100" dist="38100" dir="2700000" algn="tl">
                    <a:srgbClr val="C0C0C0"/>
                  </a:outerShdw>
                </a:effectLst>
              </a:rPr>
              <a:t>:</a:t>
            </a:r>
            <a:endParaRPr lang="cs-CZ" altLang="cs-CZ" sz="2800" u="sng" dirty="0">
              <a:solidFill>
                <a:srgbClr val="362BC5"/>
              </a:solidFill>
              <a:effectLst>
                <a:outerShdw blurRad="38100" dist="38100" dir="2700000" algn="tl">
                  <a:srgbClr val="C0C0C0"/>
                </a:outerShdw>
              </a:effectLst>
            </a:endParaRPr>
          </a:p>
          <a:p>
            <a:pPr marL="0" indent="0" algn="just" fontAlgn="auto">
              <a:spcAft>
                <a:spcPts val="0"/>
              </a:spcAft>
              <a:buFont typeface="Arial" panose="020B0604020202020204" pitchFamily="34" charset="0"/>
              <a:buNone/>
              <a:defRPr/>
            </a:pPr>
            <a:r>
              <a:rPr lang="cs-CZ" altLang="cs-CZ" sz="2400" i="1" dirty="0"/>
              <a:t>„ (2) Při rozhodování o svěření do péče soud rozhoduje tak, aby rozhodnutí odpovídalo zájmu dítěte. Soud přitom bere ohled na osobnost dítěte.., jakož i na citovou orientaci a zázemí dítěte, </a:t>
            </a:r>
            <a:r>
              <a:rPr lang="cs-CZ" altLang="cs-CZ" sz="2400" b="1" i="1" dirty="0"/>
              <a:t>na výchovné schopnosti každého z rodičů..</a:t>
            </a:r>
            <a:r>
              <a:rPr lang="cs-CZ" altLang="cs-CZ" sz="2400" i="1" dirty="0"/>
              <a:t>, na citové vazby  dítěte k jeho sourozencům, prarodičům, popřípadě dalším příbuzným </a:t>
            </a:r>
            <a:br>
              <a:rPr lang="cs-CZ" altLang="cs-CZ" sz="2400" i="1" dirty="0"/>
            </a:br>
            <a:r>
              <a:rPr lang="cs-CZ" altLang="cs-CZ" sz="2400" i="1" dirty="0"/>
              <a:t>i nepříbuzným osobám. </a:t>
            </a:r>
            <a:r>
              <a:rPr lang="cs-CZ" altLang="cs-CZ" sz="2400" b="1" i="1" dirty="0"/>
              <a:t>Soud vezme vždy v úvahu, který z rodičů dosud o dítě řádně pečoval a řádně dbal o jeho citovou, rozumovou a mravní výchovu</a:t>
            </a:r>
            <a:r>
              <a:rPr lang="cs-CZ" altLang="cs-CZ" sz="2400" i="1" dirty="0"/>
              <a:t>, jakož i to, u kterého z rodičů má dítě lepší předpoklady zdravého a úspěšného vývoje.“</a:t>
            </a: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2262420611"/>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2A226-2DCC-B1CC-68C9-2FBCEFE35D49}"/>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A58F2289-5203-EC14-29DC-4E2B666B1552}"/>
              </a:ext>
            </a:extLst>
          </p:cNvPr>
          <p:cNvSpPr>
            <a:spLocks noGrp="1"/>
          </p:cNvSpPr>
          <p:nvPr>
            <p:ph type="title" idx="4294967295"/>
          </p:nvPr>
        </p:nvSpPr>
        <p:spPr>
          <a:xfrm>
            <a:off x="611560" y="116632"/>
            <a:ext cx="8136904" cy="648073"/>
          </a:xfrm>
        </p:spPr>
        <p:txBody>
          <a:bodyPr/>
          <a:lstStyle/>
          <a:p>
            <a:r>
              <a:rPr lang="cs-CZ" sz="2600" b="1" dirty="0">
                <a:solidFill>
                  <a:srgbClr val="362BC5"/>
                </a:solidFill>
              </a:rPr>
              <a:t>Úprava péče o dítě v případech domácího násilí</a:t>
            </a:r>
          </a:p>
        </p:txBody>
      </p:sp>
      <p:sp>
        <p:nvSpPr>
          <p:cNvPr id="62467" name="Zástupný symbol pro obsah 2">
            <a:extLst>
              <a:ext uri="{FF2B5EF4-FFF2-40B4-BE49-F238E27FC236}">
                <a16:creationId xmlns:a16="http://schemas.microsoft.com/office/drawing/2014/main" id="{28D9D91D-F429-2089-B96F-65681B8769EF}"/>
              </a:ext>
            </a:extLst>
          </p:cNvPr>
          <p:cNvSpPr>
            <a:spLocks noGrp="1"/>
          </p:cNvSpPr>
          <p:nvPr>
            <p:ph idx="4294967295"/>
          </p:nvPr>
        </p:nvSpPr>
        <p:spPr>
          <a:xfrm>
            <a:off x="827088" y="764705"/>
            <a:ext cx="7993384" cy="5688631"/>
          </a:xfrm>
        </p:spPr>
        <p:txBody>
          <a:bodyPr/>
          <a:lstStyle/>
          <a:p>
            <a:pPr marL="0" indent="0" fontAlgn="auto">
              <a:spcAft>
                <a:spcPts val="0"/>
              </a:spcAft>
              <a:buFont typeface="Arial" panose="020B0604020202020204" pitchFamily="34" charset="0"/>
              <a:buNone/>
              <a:defRPr/>
            </a:pPr>
            <a:r>
              <a:rPr lang="cs-CZ" altLang="cs-CZ" sz="2600" i="1" u="sng" dirty="0">
                <a:solidFill>
                  <a:srgbClr val="362BC5"/>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Zákonná kritéria pro rozhodování soudu o úpravě péče </a:t>
            </a:r>
            <a:br>
              <a:rPr lang="cs-CZ" altLang="cs-CZ" sz="2600" i="1" u="sng" dirty="0">
                <a:solidFill>
                  <a:srgbClr val="362BC5"/>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br>
            <a:r>
              <a:rPr lang="cs-CZ" altLang="cs-CZ" sz="2600" i="1" u="sng" dirty="0">
                <a:solidFill>
                  <a:srgbClr val="362BC5"/>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o dítě podle § 907 občanského zákoníku, ve znění účinném od 1. 1. 2026:</a:t>
            </a:r>
            <a:endParaRPr lang="cs-CZ" sz="2200" dirty="0">
              <a:latin typeface="Calibri" panose="020F0502020204030204" pitchFamily="34" charset="0"/>
            </a:endParaRPr>
          </a:p>
          <a:p>
            <a:pPr marL="0" indent="0" algn="just">
              <a:buNone/>
            </a:pPr>
            <a:r>
              <a:rPr lang="cs-CZ" sz="2200" dirty="0">
                <a:latin typeface="Calibri" panose="020F0502020204030204" pitchFamily="34" charset="0"/>
              </a:rPr>
              <a:t>„(1) Dohodnou-li se na tom rodiče, soud rozhodne, že dítě zůstává </a:t>
            </a:r>
            <a:br>
              <a:rPr lang="cs-CZ" sz="2200" dirty="0">
                <a:latin typeface="Calibri" panose="020F0502020204030204" pitchFamily="34" charset="0"/>
              </a:rPr>
            </a:br>
            <a:r>
              <a:rPr lang="cs-CZ" sz="2200" dirty="0">
                <a:latin typeface="Calibri" panose="020F0502020204030204" pitchFamily="34" charset="0"/>
              </a:rPr>
              <a:t>v péči obou rodičů, aniž by určoval rozsah péče o dítě každého z nich.</a:t>
            </a:r>
          </a:p>
          <a:p>
            <a:pPr marL="0" indent="0" algn="just">
              <a:buNone/>
            </a:pPr>
            <a:r>
              <a:rPr lang="cs-CZ" sz="2200" dirty="0">
                <a:latin typeface="Calibri" panose="020F0502020204030204" pitchFamily="34" charset="0"/>
              </a:rPr>
              <a:t>(2) Nerozhodne-li soud podle odstavce 1, určí rozsah péče o dítě každého z rodičů, </a:t>
            </a:r>
            <a:r>
              <a:rPr lang="cs-CZ" sz="2200" b="1" dirty="0">
                <a:latin typeface="Calibri" panose="020F0502020204030204" pitchFamily="34" charset="0"/>
              </a:rPr>
              <a:t>a to s uvážením zájmu dítěte</a:t>
            </a:r>
            <a:r>
              <a:rPr lang="cs-CZ" sz="2200" dirty="0">
                <a:latin typeface="Calibri" panose="020F0502020204030204" pitchFamily="34" charset="0"/>
              </a:rPr>
              <a:t>.</a:t>
            </a:r>
          </a:p>
          <a:p>
            <a:pPr marL="0" indent="0" algn="just">
              <a:buNone/>
            </a:pPr>
            <a:r>
              <a:rPr lang="cs-CZ" sz="2200" dirty="0">
                <a:latin typeface="Calibri" panose="020F0502020204030204" pitchFamily="34" charset="0"/>
              </a:rPr>
              <a:t>(3) Je-li to nutné v zájmu dítěte, může soud určit podmínky péče rodiče o dítě, zejména místo, kde smí či nesmí rodič o dítě pečovat, nebo osoby, které smějí, popřípadě nesmějí být při péči přítomny.</a:t>
            </a:r>
          </a:p>
          <a:p>
            <a:pPr marL="0" indent="0" algn="just">
              <a:buNone/>
            </a:pPr>
            <a:r>
              <a:rPr lang="cs-CZ" sz="2200" dirty="0">
                <a:latin typeface="Calibri" panose="020F0502020204030204" pitchFamily="34" charset="0"/>
              </a:rPr>
              <a:t>(4) Je-li to nutné v zájmu dítěte, může soud upravit nepřímý styk rodiče s dítětem nebo právo rodiče na informace o dítěti po dobu, po kterou o dítě pečuje druhý rodič, popřípadě určit i podmínky tohoto styku.“.</a:t>
            </a: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a:extLst>
              <a:ext uri="{FF2B5EF4-FFF2-40B4-BE49-F238E27FC236}">
                <a16:creationId xmlns:a16="http://schemas.microsoft.com/office/drawing/2014/main" id="{3521838B-C3DE-6A72-9666-992B522BE641}"/>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491241086"/>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13799-8FC3-BF61-00C6-8D9B0B9DC72C}"/>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DC37EF6C-D607-C21C-811D-B581C908CE8A}"/>
              </a:ext>
            </a:extLst>
          </p:cNvPr>
          <p:cNvSpPr>
            <a:spLocks noGrp="1"/>
          </p:cNvSpPr>
          <p:nvPr>
            <p:ph type="title" idx="4294967295"/>
          </p:nvPr>
        </p:nvSpPr>
        <p:spPr>
          <a:xfrm>
            <a:off x="611560" y="116632"/>
            <a:ext cx="8136904" cy="648073"/>
          </a:xfrm>
        </p:spPr>
        <p:txBody>
          <a:bodyPr/>
          <a:lstStyle/>
          <a:p>
            <a:r>
              <a:rPr lang="cs-CZ" sz="2600" b="1" dirty="0">
                <a:solidFill>
                  <a:srgbClr val="362BC5"/>
                </a:solidFill>
              </a:rPr>
              <a:t>Úprava péče o dítě v případech domácího násilí</a:t>
            </a:r>
          </a:p>
        </p:txBody>
      </p:sp>
      <p:sp>
        <p:nvSpPr>
          <p:cNvPr id="62467" name="Zástupný symbol pro obsah 2">
            <a:extLst>
              <a:ext uri="{FF2B5EF4-FFF2-40B4-BE49-F238E27FC236}">
                <a16:creationId xmlns:a16="http://schemas.microsoft.com/office/drawing/2014/main" id="{4357F35F-A41C-398C-06AB-9A147BF58A8C}"/>
              </a:ext>
            </a:extLst>
          </p:cNvPr>
          <p:cNvSpPr>
            <a:spLocks noGrp="1"/>
          </p:cNvSpPr>
          <p:nvPr>
            <p:ph idx="4294967295"/>
          </p:nvPr>
        </p:nvSpPr>
        <p:spPr>
          <a:xfrm>
            <a:off x="827088" y="764705"/>
            <a:ext cx="7993384" cy="5688631"/>
          </a:xfrm>
        </p:spPr>
        <p:txBody>
          <a:bodyPr/>
          <a:lstStyle/>
          <a:p>
            <a:pPr marL="0" indent="0" fontAlgn="auto">
              <a:spcAft>
                <a:spcPts val="0"/>
              </a:spcAft>
              <a:buFont typeface="Arial" panose="020B0604020202020204" pitchFamily="34" charset="0"/>
              <a:buNone/>
              <a:defRPr/>
            </a:pPr>
            <a:r>
              <a:rPr lang="cs-CZ" altLang="cs-CZ" sz="2400" i="1" u="sng" dirty="0">
                <a:solidFill>
                  <a:srgbClr val="362BC5"/>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Vymezení obsahu a rozsahu rodičovské odpovědnosti v § 858 odst. 1 občanského zákoníku, ve znění účinném od 1. 1. 2026:</a:t>
            </a:r>
            <a:endParaRPr lang="cs-CZ" altLang="cs-CZ" sz="2400" dirty="0">
              <a:latin typeface="Calibri" panose="020F0502020204030204" pitchFamily="34" charset="0"/>
            </a:endParaRPr>
          </a:p>
          <a:p>
            <a:pPr marL="0" indent="0" fontAlgn="auto">
              <a:spcAft>
                <a:spcPts val="0"/>
              </a:spcAft>
              <a:buFont typeface="Arial" panose="020B0604020202020204" pitchFamily="34" charset="0"/>
              <a:buNone/>
              <a:defRPr/>
            </a:pPr>
            <a:r>
              <a:rPr kumimoji="0" lang="cs-CZ" sz="2000" b="1"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rPr>
              <a:t>„(1) Rodičovská odpovědnost zahrnuje povinnosti a práva rodičů, která spočívají v</a:t>
            </a:r>
            <a:endParaRPr kumimoji="0" lang="cs-CZ" sz="2000" b="0"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600"/>
              </a:spcAft>
              <a:buClrTx/>
              <a:buSzTx/>
              <a:buFont typeface="Arial" charset="0"/>
              <a:buNone/>
              <a:tabLst/>
              <a:defRPr/>
            </a:pPr>
            <a:r>
              <a:rPr kumimoji="0" lang="cs-CZ" sz="2000" b="1"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rPr>
              <a:t>a) péči o dítě, zahrnující zejména péči o jeho zdraví a péči o jeho tělesný, citový, rozumový a mravní vývoj </a:t>
            </a:r>
            <a:r>
              <a:rPr kumimoji="0" lang="cs-CZ" sz="2000" b="1" i="0" u="none" strike="noStrike" kern="1200" cap="none" spc="0" normalizeH="0" baseline="0" noProof="0" dirty="0">
                <a:ln>
                  <a:noFill/>
                </a:ln>
                <a:solidFill>
                  <a:prstClr val="black"/>
                </a:solidFill>
                <a:effectLst/>
                <a:highlight>
                  <a:srgbClr val="FFFF00"/>
                </a:highlight>
                <a:uLnTx/>
                <a:uFillTx/>
                <a:latin typeface="Calibri"/>
                <a:ea typeface="Calibri" panose="020F0502020204030204" pitchFamily="34" charset="0"/>
                <a:cs typeface="Times New Roman" panose="02020603050405020304" pitchFamily="18" charset="0"/>
              </a:rPr>
              <a:t>bez tělesného trestání, duševního strádání a jiných ponižujících opatření</a:t>
            </a:r>
            <a:r>
              <a:rPr kumimoji="0" lang="cs-CZ" sz="2000" b="1"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rPr>
              <a:t>, </a:t>
            </a:r>
            <a:endParaRPr kumimoji="0" lang="cs-CZ" sz="2000" b="0"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600"/>
              </a:spcAft>
              <a:buClrTx/>
              <a:buSzTx/>
              <a:buFont typeface="Arial" charset="0"/>
              <a:buNone/>
              <a:tabLst/>
              <a:defRPr/>
            </a:pPr>
            <a:r>
              <a:rPr kumimoji="0" lang="cs-CZ" sz="2000" b="1"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rPr>
              <a:t>b) ochraně dítěte, </a:t>
            </a:r>
            <a:endParaRPr kumimoji="0" lang="cs-CZ" sz="2000" b="0"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600"/>
              </a:spcAft>
              <a:buClrTx/>
              <a:buSzTx/>
              <a:buFont typeface="Arial" charset="0"/>
              <a:buNone/>
              <a:tabLst/>
              <a:defRPr/>
            </a:pPr>
            <a:r>
              <a:rPr kumimoji="0" lang="cs-CZ" sz="2000" b="1"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rPr>
              <a:t>c) udržování styku s dítětem, zahrnujícího osobní styk, nepřímý styk uskutečňovaný prostředky komunikace na dálku, vzájemné poskytování všech podstatných informací o dítěti mezi rodiči a poskytování všech podstatných informací o rodičích dítěti,</a:t>
            </a:r>
            <a:endParaRPr kumimoji="0" lang="cs-CZ" sz="2000" b="0"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600"/>
              </a:spcAft>
              <a:buClrTx/>
              <a:buSzTx/>
              <a:buFont typeface="Arial" charset="0"/>
              <a:buNone/>
              <a:tabLst/>
              <a:defRPr/>
            </a:pPr>
            <a:r>
              <a:rPr kumimoji="0" lang="cs-CZ" sz="2000" b="1"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rPr>
              <a:t>d) zajišťování výchovy a vzdělání dítěte, </a:t>
            </a:r>
            <a:endParaRPr kumimoji="0" lang="cs-CZ" sz="2000" b="0"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600"/>
              </a:spcAft>
              <a:buClrTx/>
              <a:buSzTx/>
              <a:buFont typeface="Arial" charset="0"/>
              <a:buNone/>
              <a:tabLst/>
              <a:defRPr/>
            </a:pPr>
            <a:r>
              <a:rPr kumimoji="0" lang="cs-CZ" sz="2000" b="1"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rPr>
              <a:t>e) určení místa bydliště dítěte, </a:t>
            </a:r>
            <a:endParaRPr kumimoji="0" lang="cs-CZ" sz="2000" b="0"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600"/>
              </a:spcAft>
              <a:buClrTx/>
              <a:buSzTx/>
              <a:buFont typeface="Arial" charset="0"/>
              <a:buNone/>
              <a:tabLst/>
              <a:defRPr/>
            </a:pPr>
            <a:r>
              <a:rPr kumimoji="0" lang="cs-CZ" sz="2000" b="1"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rPr>
              <a:t>f) zastupování dítěte a </a:t>
            </a:r>
            <a:endParaRPr kumimoji="0" lang="cs-CZ" sz="2000" b="0"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600"/>
              </a:spcAft>
              <a:buClrTx/>
              <a:buSzTx/>
              <a:buFont typeface="Arial" charset="0"/>
              <a:buNone/>
              <a:tabLst/>
              <a:defRPr/>
            </a:pPr>
            <a:r>
              <a:rPr kumimoji="0" lang="cs-CZ" sz="2000" b="1"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rPr>
              <a:t>g) spravování jmění dítěte.“</a:t>
            </a:r>
            <a:endParaRPr kumimoji="0" lang="cs-CZ" sz="2000" b="0" i="0" u="none" strike="noStrike" kern="1200" cap="none" spc="0" normalizeH="0" baseline="0" noProof="0" dirty="0">
              <a:ln>
                <a:noFill/>
              </a:ln>
              <a:solidFill>
                <a:prstClr val="black"/>
              </a:solidFill>
              <a:effectLst/>
              <a:uLnTx/>
              <a:uFillTx/>
              <a:latin typeface="Calibri"/>
              <a:ea typeface="Calibri" panose="020F0502020204030204" pitchFamily="34" charset="0"/>
              <a:cs typeface="Times New Roman" panose="02020603050405020304" pitchFamily="18"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a:extLst>
              <a:ext uri="{FF2B5EF4-FFF2-40B4-BE49-F238E27FC236}">
                <a16:creationId xmlns:a16="http://schemas.microsoft.com/office/drawing/2014/main" id="{8BC55543-776E-25AD-2280-C1191A9D34F9}"/>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79680731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C0B7C-21BB-1862-4761-4F35DF33AC9B}"/>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6A5FEA4D-D40D-1DFF-6FE8-0E5A6F34D08E}"/>
              </a:ext>
            </a:extLst>
          </p:cNvPr>
          <p:cNvSpPr>
            <a:spLocks noGrp="1"/>
          </p:cNvSpPr>
          <p:nvPr>
            <p:ph type="title" idx="4294967295"/>
          </p:nvPr>
        </p:nvSpPr>
        <p:spPr>
          <a:xfrm>
            <a:off x="611560" y="116632"/>
            <a:ext cx="8136904" cy="648073"/>
          </a:xfrm>
        </p:spPr>
        <p:txBody>
          <a:bodyPr/>
          <a:lstStyle/>
          <a:p>
            <a:r>
              <a:rPr lang="cs-CZ" sz="2600" b="1" dirty="0">
                <a:solidFill>
                  <a:srgbClr val="362BC5"/>
                </a:solidFill>
              </a:rPr>
              <a:t>Úprava péče o dítě v případech domácího násilí</a:t>
            </a:r>
          </a:p>
        </p:txBody>
      </p:sp>
      <p:sp>
        <p:nvSpPr>
          <p:cNvPr id="62467" name="Zástupný symbol pro obsah 2">
            <a:extLst>
              <a:ext uri="{FF2B5EF4-FFF2-40B4-BE49-F238E27FC236}">
                <a16:creationId xmlns:a16="http://schemas.microsoft.com/office/drawing/2014/main" id="{92AE51A7-567F-C993-C521-189ADE30C0AE}"/>
              </a:ext>
            </a:extLst>
          </p:cNvPr>
          <p:cNvSpPr>
            <a:spLocks noGrp="1"/>
          </p:cNvSpPr>
          <p:nvPr>
            <p:ph idx="4294967295"/>
          </p:nvPr>
        </p:nvSpPr>
        <p:spPr>
          <a:xfrm>
            <a:off x="827088" y="764705"/>
            <a:ext cx="7993384" cy="5688631"/>
          </a:xfrm>
        </p:spPr>
        <p:txBody>
          <a:bodyPr/>
          <a:lstStyle/>
          <a:p>
            <a:pPr marL="0" indent="0" fontAlgn="auto">
              <a:spcAft>
                <a:spcPts val="0"/>
              </a:spcAft>
              <a:buFont typeface="Arial" panose="020B0604020202020204" pitchFamily="34" charset="0"/>
              <a:buNone/>
              <a:defRPr/>
            </a:pPr>
            <a:r>
              <a:rPr lang="cs-CZ" altLang="cs-CZ" sz="2400" i="1" u="sng" dirty="0">
                <a:solidFill>
                  <a:srgbClr val="362BC5"/>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Doplnění úpravy přípustných výchovných prostředků vůči dítěti v § 884 odst. 2 občanského zákoníku, ve znění účinném od 1. 1. 2026:</a:t>
            </a:r>
            <a:endParaRPr lang="cs-CZ" altLang="cs-CZ" sz="2400" dirty="0">
              <a:latin typeface="Calibri" panose="020F0502020204030204" pitchFamily="34" charset="0"/>
            </a:endParaRPr>
          </a:p>
          <a:p>
            <a:pPr marL="0" indent="0" algn="just">
              <a:lnSpc>
                <a:spcPct val="115000"/>
              </a:lnSpc>
              <a:spcAft>
                <a:spcPts val="600"/>
              </a:spcAft>
              <a:buNone/>
            </a:pPr>
            <a:r>
              <a:rPr lang="cs-CZ" sz="2400" dirty="0">
                <a:latin typeface="Times New Roman" panose="02020603050405020304" pitchFamily="18" charset="0"/>
                <a:ea typeface="Calibri" panose="020F0502020204030204" pitchFamily="34" charset="0"/>
                <a:cs typeface="Times New Roman" panose="02020603050405020304" pitchFamily="18" charset="0"/>
              </a:rPr>
              <a:t>      </a:t>
            </a:r>
            <a:r>
              <a:rPr lang="cs-CZ" sz="2400" dirty="0">
                <a:latin typeface="Calibri" panose="020F0502020204030204" pitchFamily="34" charset="0"/>
                <a:ea typeface="Calibri" panose="020F0502020204030204" pitchFamily="34" charset="0"/>
                <a:cs typeface="Calibri" panose="020F0502020204030204" pitchFamily="34" charset="0"/>
              </a:rPr>
              <a:t>„(1)</a:t>
            </a:r>
            <a:r>
              <a:rPr lang="cs-CZ" sz="2400" dirty="0">
                <a:latin typeface="Times New Roman" panose="02020603050405020304" pitchFamily="18" charset="0"/>
                <a:ea typeface="Calibri" panose="020F0502020204030204" pitchFamily="34" charset="0"/>
                <a:cs typeface="Times New Roman" panose="02020603050405020304" pitchFamily="18" charset="0"/>
              </a:rPr>
              <a:t> </a:t>
            </a:r>
            <a:r>
              <a:rPr lang="cs-CZ" sz="2400" dirty="0">
                <a:latin typeface="Calibri" panose="020F0502020204030204" pitchFamily="34" charset="0"/>
                <a:ea typeface="Calibri" panose="020F0502020204030204" pitchFamily="34" charset="0"/>
                <a:cs typeface="Calibri" panose="020F0502020204030204" pitchFamily="34" charset="0"/>
              </a:rPr>
              <a:t>Rodiče mají rozhodující úlohu ve výchově dítěte. Rodiče mají být všestranně příkladem svým dětem, zejména pokud se jedná o způsob života a chování v rodině. </a:t>
            </a:r>
          </a:p>
          <a:p>
            <a:pPr marL="0" indent="0" algn="just">
              <a:lnSpc>
                <a:spcPct val="115000"/>
              </a:lnSpc>
              <a:spcAft>
                <a:spcPts val="600"/>
              </a:spcAft>
              <a:buNone/>
            </a:pPr>
            <a:r>
              <a:rPr lang="cs-CZ" sz="2400" dirty="0">
                <a:latin typeface="Calibri" panose="020F0502020204030204" pitchFamily="34" charset="0"/>
                <a:ea typeface="Calibri" panose="020F0502020204030204" pitchFamily="34" charset="0"/>
                <a:cs typeface="Calibri" panose="020F0502020204030204" pitchFamily="34" charset="0"/>
              </a:rPr>
              <a:t>      (2) Výchovné prostředky lze použít pouze v podobě a míře, která je přiměřená okolnostem, neohrožuje zdraví dítěte ani jeho rozvoj a nedotýká se lidské důstojnosti dítěte. </a:t>
            </a:r>
            <a:r>
              <a:rPr lang="cs-CZ" sz="2400" b="1" dirty="0">
                <a:latin typeface="Calibri" panose="020F0502020204030204" pitchFamily="34" charset="0"/>
                <a:ea typeface="Calibri" panose="020F0502020204030204" pitchFamily="34" charset="0"/>
                <a:cs typeface="Calibri" panose="020F0502020204030204" pitchFamily="34" charset="0"/>
              </a:rPr>
              <a:t>Platí</a:t>
            </a:r>
            <a:r>
              <a:rPr lang="cs-CZ" sz="2400" b="1">
                <a:latin typeface="Calibri" panose="020F0502020204030204" pitchFamily="34" charset="0"/>
                <a:ea typeface="Calibri" panose="020F0502020204030204" pitchFamily="34" charset="0"/>
                <a:cs typeface="Calibri" panose="020F0502020204030204" pitchFamily="34" charset="0"/>
              </a:rPr>
              <a:t>, že </a:t>
            </a:r>
            <a:r>
              <a:rPr lang="cs-CZ" sz="2400" b="1" dirty="0">
                <a:latin typeface="Calibri" panose="020F0502020204030204" pitchFamily="34" charset="0"/>
                <a:ea typeface="Calibri" panose="020F0502020204030204" pitchFamily="34" charset="0"/>
                <a:cs typeface="Calibri" panose="020F0502020204030204" pitchFamily="34" charset="0"/>
              </a:rPr>
              <a:t>lidské důstojnosti dítěte se dotýká tělesné trestání, působení duševního strádání nebo jiné ponižující opatření.“.</a:t>
            </a:r>
            <a:endParaRPr lang="cs-CZ" sz="2400" dirty="0">
              <a:latin typeface="Calibri" panose="020F0502020204030204" pitchFamily="34" charset="0"/>
              <a:ea typeface="Calibri" panose="020F0502020204030204" pitchFamily="34" charset="0"/>
              <a:cs typeface="Calibri" panose="020F0502020204030204" pitchFamily="34" charset="0"/>
            </a:endParaRPr>
          </a:p>
          <a:p>
            <a:pPr marL="0" indent="0" fontAlgn="auto">
              <a:spcAft>
                <a:spcPts val="0"/>
              </a:spcAft>
              <a:buFont typeface="Arial" panose="020B0604020202020204" pitchFamily="34" charset="0"/>
              <a:buNone/>
              <a:defRPr/>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a:extLst>
              <a:ext uri="{FF2B5EF4-FFF2-40B4-BE49-F238E27FC236}">
                <a16:creationId xmlns:a16="http://schemas.microsoft.com/office/drawing/2014/main" id="{AA98ADB7-A808-5B5A-B82B-E0047D35C68D}"/>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249198254"/>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Nadpis 1"/>
          <p:cNvSpPr>
            <a:spLocks noGrp="1"/>
          </p:cNvSpPr>
          <p:nvPr>
            <p:ph type="title" idx="4294967295"/>
          </p:nvPr>
        </p:nvSpPr>
        <p:spPr>
          <a:xfrm>
            <a:off x="611560" y="116632"/>
            <a:ext cx="8136904" cy="720081"/>
          </a:xfrm>
        </p:spPr>
        <p:txBody>
          <a:bodyPr/>
          <a:lstStyle/>
          <a:p>
            <a:r>
              <a:rPr lang="cs-CZ" sz="2600" b="1" dirty="0">
                <a:solidFill>
                  <a:srgbClr val="362BC5"/>
                </a:solidFill>
              </a:rPr>
              <a:t>Úprava péče o dítě v případech domácího násilí</a:t>
            </a:r>
          </a:p>
        </p:txBody>
      </p:sp>
      <p:sp>
        <p:nvSpPr>
          <p:cNvPr id="62467" name="Zástupný symbol pro obsah 2"/>
          <p:cNvSpPr>
            <a:spLocks noGrp="1"/>
          </p:cNvSpPr>
          <p:nvPr>
            <p:ph idx="4294967295"/>
          </p:nvPr>
        </p:nvSpPr>
        <p:spPr>
          <a:xfrm>
            <a:off x="685800" y="836713"/>
            <a:ext cx="8134672" cy="5616623"/>
          </a:xfrm>
        </p:spPr>
        <p:txBody>
          <a:bodyPr/>
          <a:lstStyle/>
          <a:p>
            <a:pPr marL="0" indent="0" fontAlgn="auto">
              <a:spcAft>
                <a:spcPts val="0"/>
              </a:spcAft>
              <a:buFont typeface="Arial" panose="020B0604020202020204" pitchFamily="34" charset="0"/>
              <a:buNone/>
              <a:defRPr/>
            </a:pPr>
            <a:r>
              <a:rPr lang="cs-CZ" altLang="cs-CZ" sz="2400" i="1" u="sng" dirty="0">
                <a:solidFill>
                  <a:srgbClr val="362BC5"/>
                </a:solidFill>
                <a:effectLst>
                  <a:outerShdw blurRad="38100" dist="38100" dir="2700000" algn="tl">
                    <a:srgbClr val="C0C0C0"/>
                  </a:outerShdw>
                </a:effectLst>
              </a:rPr>
              <a:t>Konstantní judikatura Ústavního soudu ČR a ESLP</a:t>
            </a:r>
            <a:r>
              <a:rPr lang="cs-CZ" altLang="cs-CZ" sz="2800" i="1" u="sng" dirty="0">
                <a:solidFill>
                  <a:srgbClr val="362BC5"/>
                </a:solidFill>
                <a:effectLst>
                  <a:outerShdw blurRad="38100" dist="38100" dir="2700000" algn="tl">
                    <a:srgbClr val="C0C0C0"/>
                  </a:outerShdw>
                </a:effectLst>
              </a:rPr>
              <a:t>:</a:t>
            </a:r>
            <a:endParaRPr lang="cs-CZ" altLang="cs-CZ" sz="2800" u="sng" dirty="0">
              <a:solidFill>
                <a:srgbClr val="362BC5"/>
              </a:solidFill>
              <a:effectLst>
                <a:outerShdw blurRad="38100" dist="38100" dir="2700000" algn="tl">
                  <a:srgbClr val="C0C0C0"/>
                </a:outerShdw>
              </a:effectLst>
            </a:endParaRPr>
          </a:p>
          <a:p>
            <a:pPr marL="0" indent="0" algn="just">
              <a:buNone/>
            </a:pPr>
            <a:r>
              <a:rPr lang="cs-CZ" sz="2400" dirty="0">
                <a:latin typeface="Calibri" panose="020F0502020204030204" pitchFamily="34" charset="0"/>
              </a:rPr>
              <a:t>Při rozhodování o svěření dítěte do péče rodičů nebo jiné osoby se neposuzuje</a:t>
            </a:r>
            <a:r>
              <a:rPr lang="cs-CZ" altLang="cs-CZ" sz="2400" b="1" dirty="0">
                <a:latin typeface="Calibri" panose="020F0502020204030204" pitchFamily="34" charset="0"/>
              </a:rPr>
              <a:t> pouze schopnost zajistit osobní péči </a:t>
            </a:r>
            <a:br>
              <a:rPr lang="cs-CZ" altLang="cs-CZ" sz="2400" b="1" dirty="0">
                <a:latin typeface="Calibri" panose="020F0502020204030204" pitchFamily="34" charset="0"/>
              </a:rPr>
            </a:br>
            <a:r>
              <a:rPr lang="cs-CZ" altLang="cs-CZ" sz="2400" b="1" dirty="0">
                <a:latin typeface="Calibri" panose="020F0502020204030204" pitchFamily="34" charset="0"/>
              </a:rPr>
              <a:t>o dítě, ale také jeho citové, vzdělávací a materiální potřeby; </a:t>
            </a:r>
            <a:br>
              <a:rPr lang="cs-CZ" altLang="cs-CZ" sz="2400" b="1" dirty="0">
                <a:latin typeface="Calibri" panose="020F0502020204030204" pitchFamily="34" charset="0"/>
              </a:rPr>
            </a:br>
            <a:r>
              <a:rPr lang="cs-CZ" altLang="cs-CZ" sz="2400" b="1" dirty="0">
                <a:latin typeface="Calibri" panose="020F0502020204030204" pitchFamily="34" charset="0"/>
              </a:rPr>
              <a:t>u osoby usilující o svěření dítěte do péče se posuzuje </a:t>
            </a:r>
            <a:r>
              <a:rPr lang="cs-CZ" altLang="cs-CZ" sz="2400" b="1" i="1" dirty="0">
                <a:latin typeface="Calibri" panose="020F0502020204030204" pitchFamily="34" charset="0"/>
              </a:rPr>
              <a:t>věk, zdravotní stav, </a:t>
            </a:r>
            <a:r>
              <a:rPr lang="cs-CZ" altLang="cs-CZ" sz="2400" b="1" i="1" u="sng" dirty="0">
                <a:latin typeface="Calibri" panose="020F0502020204030204" pitchFamily="34" charset="0"/>
              </a:rPr>
              <a:t>výchovné a intelektuální schopnosti, morální integrita, její chování k dítěti</a:t>
            </a:r>
            <a:r>
              <a:rPr lang="cs-CZ" altLang="cs-CZ" sz="2400" b="1" i="1" dirty="0">
                <a:latin typeface="Calibri" panose="020F0502020204030204" pitchFamily="34" charset="0"/>
              </a:rPr>
              <a:t> a materiální zabezpečení</a:t>
            </a:r>
            <a:r>
              <a:rPr lang="cs-CZ" altLang="cs-CZ" sz="2400" b="1" i="1" dirty="0"/>
              <a:t>.</a:t>
            </a:r>
            <a:endParaRPr lang="cs-CZ" altLang="cs-CZ" sz="2400" b="1" dirty="0"/>
          </a:p>
          <a:p>
            <a:pPr marL="0" indent="0" algn="just">
              <a:buNone/>
            </a:pPr>
            <a:endParaRPr lang="cs-CZ" sz="2400" dirty="0">
              <a:solidFill>
                <a:srgbClr val="FF0000"/>
              </a:solidFill>
              <a:latin typeface="Calibri" panose="020F0502020204030204" pitchFamily="34" charset="0"/>
            </a:endParaRPr>
          </a:p>
          <a:p>
            <a:pPr marL="0" indent="0" algn="just">
              <a:buNone/>
            </a:pPr>
            <a:r>
              <a:rPr lang="cs-CZ" sz="2400" b="1" dirty="0">
                <a:solidFill>
                  <a:srgbClr val="FF0000"/>
                </a:solidFill>
                <a:latin typeface="Calibri" panose="020F0502020204030204" pitchFamily="34" charset="0"/>
              </a:rPr>
              <a:t>                  </a:t>
            </a:r>
            <a:r>
              <a:rPr lang="cs-CZ" sz="2800" b="1" dirty="0">
                <a:solidFill>
                  <a:srgbClr val="FF0000"/>
                </a:solidFill>
                <a:latin typeface="Calibri" panose="020F0502020204030204" pitchFamily="34" charset="0"/>
              </a:rPr>
              <a:t>Násilný rodič zásadně nesplňuje předpoklady pro zajišťování výchovy dítěte a jeho zdravého vývoje.</a:t>
            </a: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
        <p:nvSpPr>
          <p:cNvPr id="5" name="Šipka doprava 4"/>
          <p:cNvSpPr/>
          <p:nvPr/>
        </p:nvSpPr>
        <p:spPr>
          <a:xfrm>
            <a:off x="780152" y="4005064"/>
            <a:ext cx="978408" cy="484632"/>
          </a:xfrm>
          <a:prstGeom prst="rightArrow">
            <a:avLst/>
          </a:prstGeom>
          <a:solidFill>
            <a:srgbClr val="FF505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FF5050"/>
              </a:solidFill>
            </a:endParaRPr>
          </a:p>
        </p:txBody>
      </p:sp>
    </p:spTree>
    <p:extLst>
      <p:ext uri="{BB962C8B-B14F-4D97-AF65-F5344CB8AC3E}">
        <p14:creationId xmlns:p14="http://schemas.microsoft.com/office/powerpoint/2010/main" val="2375867220"/>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BDBFE-72CA-40E2-D7C5-E4B5A626FC53}"/>
            </a:ext>
          </a:extLst>
        </p:cNvPr>
        <p:cNvGrpSpPr/>
        <p:nvPr/>
      </p:nvGrpSpPr>
      <p:grpSpPr>
        <a:xfrm>
          <a:off x="0" y="0"/>
          <a:ext cx="0" cy="0"/>
          <a:chOff x="0" y="0"/>
          <a:chExt cx="0" cy="0"/>
        </a:xfrm>
      </p:grpSpPr>
      <p:sp>
        <p:nvSpPr>
          <p:cNvPr id="41985" name="Nadpis 1">
            <a:extLst>
              <a:ext uri="{FF2B5EF4-FFF2-40B4-BE49-F238E27FC236}">
                <a16:creationId xmlns:a16="http://schemas.microsoft.com/office/drawing/2014/main" id="{052E3FF4-CC48-46DD-57F8-A222B5AF2EF7}"/>
              </a:ext>
            </a:extLst>
          </p:cNvPr>
          <p:cNvSpPr>
            <a:spLocks noGrp="1"/>
          </p:cNvSpPr>
          <p:nvPr>
            <p:ph type="title" idx="4294967295"/>
          </p:nvPr>
        </p:nvSpPr>
        <p:spPr>
          <a:xfrm>
            <a:off x="611560" y="116632"/>
            <a:ext cx="8136904" cy="720081"/>
          </a:xfrm>
        </p:spPr>
        <p:txBody>
          <a:bodyPr/>
          <a:lstStyle/>
          <a:p>
            <a:r>
              <a:rPr lang="cs-CZ" sz="2600" b="1" dirty="0">
                <a:solidFill>
                  <a:srgbClr val="362BC5"/>
                </a:solidFill>
              </a:rPr>
              <a:t>Úprava péče o dítě v případech domácího násilí</a:t>
            </a:r>
          </a:p>
        </p:txBody>
      </p:sp>
      <p:sp>
        <p:nvSpPr>
          <p:cNvPr id="62467" name="Zástupný symbol pro obsah 2">
            <a:extLst>
              <a:ext uri="{FF2B5EF4-FFF2-40B4-BE49-F238E27FC236}">
                <a16:creationId xmlns:a16="http://schemas.microsoft.com/office/drawing/2014/main" id="{7B70C4D9-3ED7-E072-E201-CA5AD6306E44}"/>
              </a:ext>
            </a:extLst>
          </p:cNvPr>
          <p:cNvSpPr>
            <a:spLocks noGrp="1"/>
          </p:cNvSpPr>
          <p:nvPr>
            <p:ph idx="4294967295"/>
          </p:nvPr>
        </p:nvSpPr>
        <p:spPr>
          <a:xfrm>
            <a:off x="685800" y="836713"/>
            <a:ext cx="8134672" cy="5616623"/>
          </a:xfrm>
        </p:spPr>
        <p:txBody>
          <a:bodyPr/>
          <a:lstStyle/>
          <a:p>
            <a:pPr marL="0" indent="0" fontAlgn="auto">
              <a:spcAft>
                <a:spcPts val="0"/>
              </a:spcAft>
              <a:buFont typeface="Arial" panose="020B0604020202020204" pitchFamily="34" charset="0"/>
              <a:buNone/>
              <a:defRPr/>
            </a:pPr>
            <a:r>
              <a:rPr lang="cs-CZ" altLang="cs-CZ" sz="2400" i="1" u="sng" dirty="0">
                <a:solidFill>
                  <a:srgbClr val="362BC5"/>
                </a:solidFill>
                <a:effectLst>
                  <a:outerShdw blurRad="38100" dist="38100" dir="2700000" algn="tl">
                    <a:srgbClr val="C0C0C0"/>
                  </a:outerShdw>
                </a:effectLst>
              </a:rPr>
              <a:t>Závěry 7. rodinněprávního sympozia JAK na téma Nepřijatelnost násilí na dětech:</a:t>
            </a:r>
            <a:endParaRPr lang="cs-CZ" altLang="cs-CZ" sz="2400" u="sng" dirty="0">
              <a:solidFill>
                <a:srgbClr val="362BC5"/>
              </a:solidFill>
              <a:effectLst>
                <a:outerShdw blurRad="38100" dist="38100" dir="2700000" algn="tl">
                  <a:srgbClr val="C0C0C0"/>
                </a:outerShdw>
              </a:effectLst>
            </a:endParaRPr>
          </a:p>
          <a:p>
            <a:pPr marL="0" indent="0" algn="just">
              <a:spcBef>
                <a:spcPts val="0"/>
              </a:spcBef>
              <a:buNone/>
            </a:pPr>
            <a:r>
              <a:rPr lang="cs-CZ" sz="2200" dirty="0">
                <a:solidFill>
                  <a:srgbClr val="FF0000"/>
                </a:solidFill>
                <a:latin typeface="Calibri" panose="020F0502020204030204" pitchFamily="34" charset="0"/>
              </a:rPr>
              <a:t>1. Nevhodné zacházení s dětmi je nepřípustné.</a:t>
            </a:r>
          </a:p>
          <a:p>
            <a:pPr marL="0" indent="0" algn="just">
              <a:spcBef>
                <a:spcPts val="0"/>
              </a:spcBef>
              <a:buNone/>
            </a:pPr>
            <a:r>
              <a:rPr lang="cs-CZ" sz="2200" dirty="0">
                <a:solidFill>
                  <a:srgbClr val="FF0000"/>
                </a:solidFill>
                <a:latin typeface="Calibri" panose="020F0502020204030204" pitchFamily="34" charset="0"/>
              </a:rPr>
              <a:t>2. Je žádoucí, aby rodiče vykonávali rodičovskou odpovědnost tak, aby nedocházelo k fyzické, duševní nebo sociální újmě dítěte. </a:t>
            </a:r>
          </a:p>
          <a:p>
            <a:pPr marL="0" indent="0" algn="just">
              <a:spcBef>
                <a:spcPts val="0"/>
              </a:spcBef>
              <a:buNone/>
            </a:pPr>
            <a:r>
              <a:rPr lang="cs-CZ" sz="2200" dirty="0">
                <a:solidFill>
                  <a:srgbClr val="FF0000"/>
                </a:solidFill>
                <a:latin typeface="Calibri" panose="020F0502020204030204" pitchFamily="34" charset="0"/>
              </a:rPr>
              <a:t>3. Tělesné a psychické tresty jsou nepřípustné.</a:t>
            </a:r>
          </a:p>
          <a:p>
            <a:pPr marL="0" indent="0" algn="just">
              <a:spcBef>
                <a:spcPts val="0"/>
              </a:spcBef>
              <a:buNone/>
            </a:pPr>
            <a:r>
              <a:rPr lang="cs-CZ" sz="2200" dirty="0">
                <a:solidFill>
                  <a:srgbClr val="FF0000"/>
                </a:solidFill>
                <a:latin typeface="Calibri" panose="020F0502020204030204" pitchFamily="34" charset="0"/>
              </a:rPr>
              <a:t>4. Je pozitivním závazkem státu učinit veškerá opatření tak, aby nedocházelo k násilí na dětech.</a:t>
            </a:r>
          </a:p>
          <a:p>
            <a:pPr marL="0" indent="0" algn="just">
              <a:spcBef>
                <a:spcPts val="0"/>
              </a:spcBef>
              <a:buNone/>
            </a:pPr>
            <a:r>
              <a:rPr lang="cs-CZ" sz="2200" dirty="0">
                <a:solidFill>
                  <a:srgbClr val="FF0000"/>
                </a:solidFill>
                <a:latin typeface="Calibri" panose="020F0502020204030204" pitchFamily="34" charset="0"/>
              </a:rPr>
              <a:t>5. Vyjde-li v průběhu řízení ve věcech péče soudu o nezletilé najevo, že by mohlo docházet k násilí na dítěti ze strany pečující osoby, je soud povinen naplnit pozitivní závazek na poli ochrany rodinného a soukromého života a na poli ochrany proti nelidskému či ponižujícímu zacházení.</a:t>
            </a:r>
          </a:p>
          <a:p>
            <a:pPr marL="0" indent="0" algn="just">
              <a:spcBef>
                <a:spcPts val="0"/>
              </a:spcBef>
              <a:buNone/>
            </a:pPr>
            <a:r>
              <a:rPr lang="cs-CZ" sz="2200" dirty="0">
                <a:solidFill>
                  <a:srgbClr val="FF0000"/>
                </a:solidFill>
                <a:latin typeface="Calibri" panose="020F0502020204030204" pitchFamily="34" charset="0"/>
              </a:rPr>
              <a:t>6. Při prokazování, zda došlo k násilí na dítěti, je třeba postupovat ohleduplně, aby nedocházelo k traumatizaci a/nebo sekundární viktimizaci dítěte.</a:t>
            </a: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dirty="0">
              <a:solidFill>
                <a:srgbClr val="FF0000"/>
              </a:solidFill>
              <a:latin typeface="Calibri" panose="020F0502020204030204" pitchFamily="34" charset="0"/>
            </a:endParaRPr>
          </a:p>
          <a:p>
            <a:pPr marL="0" indent="0" algn="just">
              <a:buNone/>
            </a:pPr>
            <a:endParaRPr lang="cs-CZ" sz="2400" b="1" dirty="0">
              <a:latin typeface="Calibri" panose="020F0502020204030204" pitchFamily="34" charset="0"/>
            </a:endParaRPr>
          </a:p>
        </p:txBody>
      </p:sp>
      <p:pic>
        <p:nvPicPr>
          <p:cNvPr id="41987" name="Picture 14" descr="pruh">
            <a:extLst>
              <a:ext uri="{FF2B5EF4-FFF2-40B4-BE49-F238E27FC236}">
                <a16:creationId xmlns:a16="http://schemas.microsoft.com/office/drawing/2014/main" id="{96A0A1DE-ED05-80F2-377F-4C0DB8EB5C6A}"/>
              </a:ext>
            </a:extLst>
          </p:cNvPr>
          <p:cNvPicPr>
            <a:picLocks noChangeAspect="1" noChangeArrowheads="1"/>
          </p:cNvPicPr>
          <p:nvPr/>
        </p:nvPicPr>
        <p:blipFill>
          <a:blip r:embed="rId3"/>
          <a:srcRect/>
          <a:stretch>
            <a:fillRect/>
          </a:stretch>
        </p:blipFill>
        <p:spPr bwMode="auto">
          <a:xfrm>
            <a:off x="0" y="0"/>
            <a:ext cx="685800" cy="6858000"/>
          </a:xfrm>
          <a:prstGeom prst="rect">
            <a:avLst/>
          </a:prstGeom>
          <a:noFill/>
          <a:ln w="9525">
            <a:noFill/>
            <a:miter lim="800000"/>
            <a:headEnd/>
            <a:tailEnd/>
          </a:ln>
        </p:spPr>
      </p:pic>
    </p:spTree>
    <p:extLst>
      <p:ext uri="{BB962C8B-B14F-4D97-AF65-F5344CB8AC3E}">
        <p14:creationId xmlns:p14="http://schemas.microsoft.com/office/powerpoint/2010/main" val="587858753"/>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sld>
</file>

<file path=ppt/theme/theme1.xml><?xml version="1.0" encoding="utf-8"?>
<a:theme xmlns:a="http://schemas.openxmlformats.org/drawingml/2006/main" name="8_Motiv systému Office">
  <a:themeElements>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iv systému Office">
      <a:majorFont>
        <a:latin typeface="Times New Roman"/>
        <a:ea typeface="DejaVu Sans"/>
        <a:cs typeface="DejaVu Sans"/>
      </a:majorFont>
      <a:minorFont>
        <a:latin typeface="Times New Roman"/>
        <a:ea typeface="DejaVu Sans"/>
        <a:cs typeface="DejaVu Sans"/>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24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2400" b="0" i="0" u="none" strike="noStrike" cap="none" normalizeH="0" baseline="0" smtClean="0">
            <a:ln>
              <a:noFill/>
            </a:ln>
            <a:solidFill>
              <a:schemeClr val="bg1"/>
            </a:solidFill>
            <a:effectLst/>
            <a:latin typeface="Arial" charset="0"/>
          </a:defRPr>
        </a:defPPr>
      </a:lstStyle>
    </a:lnDef>
  </a:objectDefaults>
  <a:extraClrSchemeLst>
    <a:extraClrScheme>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iv systém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iv systém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iv systém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iv systém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iv systém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iv systém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4_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iv sady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11132</TotalTime>
  <Words>4443</Words>
  <Application>Microsoft Office PowerPoint</Application>
  <PresentationFormat>Předvádění na obrazovce (4:3)</PresentationFormat>
  <Paragraphs>320</Paragraphs>
  <Slides>34</Slides>
  <Notes>34</Notes>
  <HiddenSlides>0</HiddenSlides>
  <MMClips>0</MMClips>
  <ScaleCrop>false</ScaleCrop>
  <HeadingPairs>
    <vt:vector size="6" baseType="variant">
      <vt:variant>
        <vt:lpstr>Použitá písma</vt:lpstr>
      </vt:variant>
      <vt:variant>
        <vt:i4>6</vt:i4>
      </vt:variant>
      <vt:variant>
        <vt:lpstr>Motiv</vt:lpstr>
      </vt:variant>
      <vt:variant>
        <vt:i4>2</vt:i4>
      </vt:variant>
      <vt:variant>
        <vt:lpstr>Nadpisy snímků</vt:lpstr>
      </vt:variant>
      <vt:variant>
        <vt:i4>34</vt:i4>
      </vt:variant>
    </vt:vector>
  </HeadingPairs>
  <TitlesOfParts>
    <vt:vector size="42" baseType="lpstr">
      <vt:lpstr>Aptos</vt:lpstr>
      <vt:lpstr>Arial</vt:lpstr>
      <vt:lpstr>Calibri</vt:lpstr>
      <vt:lpstr>DejaVu Sans</vt:lpstr>
      <vt:lpstr>Times New Roman</vt:lpstr>
      <vt:lpstr>Wingdings</vt:lpstr>
      <vt:lpstr>8_Motiv systému Office</vt:lpstr>
      <vt:lpstr>4_Výchozí návrh</vt:lpstr>
      <vt:lpstr>Prezentace aplikace PowerPoint</vt:lpstr>
      <vt:lpstr>Počet případů DN řešených OSPOD</vt:lpstr>
      <vt:lpstr>Novelizace zákonů souvisejících s potíráním DN</vt:lpstr>
      <vt:lpstr>Zákonná definice pojmu „domácí násilí“</vt:lpstr>
      <vt:lpstr>Zákonná definice pojmu „domácí násilí“</vt:lpstr>
      <vt:lpstr>Zákonná definice pojmu „domácí násilí“</vt:lpstr>
      <vt:lpstr>Zákonné vymezení pojmu „oběť domácího násilí“</vt:lpstr>
      <vt:lpstr>Zákonné vymezení pojmu „oběť domácího násilí“</vt:lpstr>
      <vt:lpstr>Zákonná úprava činnosti OSPOD ve vztahu k DN</vt:lpstr>
      <vt:lpstr>Zákonná úprava činnosti OSPOD ve vztahu k DN</vt:lpstr>
      <vt:lpstr>Poskytování pomoci rodiči ohroženému DN</vt:lpstr>
      <vt:lpstr>Poskytování pomoci rodiči ohroženému DN</vt:lpstr>
      <vt:lpstr>Zákonná úprava činnosti OSPOD ve vztahu k DN</vt:lpstr>
      <vt:lpstr>Aktivní legitimace OSPOD k podání návrhu na PO</vt:lpstr>
      <vt:lpstr>Počet případů DN řešených OSPOD</vt:lpstr>
      <vt:lpstr>Aktivní legitimace OSPOD k podání návrhu na PO</vt:lpstr>
      <vt:lpstr>Předběžné opatření na ochranu před DN </vt:lpstr>
      <vt:lpstr>Předběžné opatření na ochranu před DN </vt:lpstr>
      <vt:lpstr>Předběžné opatření na ochranu před DN </vt:lpstr>
      <vt:lpstr>Předběžné opatření na ochranu před DN </vt:lpstr>
      <vt:lpstr>Oznamovací povinnost OSPOD</vt:lpstr>
      <vt:lpstr>Spolupráce s intervenčními centry</vt:lpstr>
      <vt:lpstr>Povinnost mlčenlivosti o osobě ohrožené DN</vt:lpstr>
      <vt:lpstr>Povinnost mlčenlivosti o osobě ohrožené DN</vt:lpstr>
      <vt:lpstr>Povinnost mlčenlivosti o osobě ohrožené DN</vt:lpstr>
      <vt:lpstr>Úprava péče o dítě a styku v případech DN </vt:lpstr>
      <vt:lpstr>Úprava péče o dítě a styku v případech DN </vt:lpstr>
      <vt:lpstr>Úprava péče o dítě a styku v případech DN </vt:lpstr>
      <vt:lpstr>Úprava péče o dítě v případech domácího násilí</vt:lpstr>
      <vt:lpstr>Úprava péče o dítě v případech domácího násilí</vt:lpstr>
      <vt:lpstr>Úprava péče o dítě v případech domácího násilí</vt:lpstr>
      <vt:lpstr>Úprava péče o dítě v případech domácího násilí</vt:lpstr>
      <vt:lpstr>Úprava péče o dítě v případech domácího násilí</vt:lpstr>
      <vt:lpstr>Úprava péče o dítě v případech domácího násilí</vt:lpstr>
    </vt:vector>
  </TitlesOfParts>
  <Company>mpsv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ResnerovaB</dc:creator>
  <cp:lastModifiedBy>Khollová Petra Mgr. (MPSV)</cp:lastModifiedBy>
  <cp:revision>350</cp:revision>
  <cp:lastPrinted>2014-01-24T10:46:19Z</cp:lastPrinted>
  <dcterms:created xsi:type="dcterms:W3CDTF">2009-09-17T08:30:01Z</dcterms:created>
  <dcterms:modified xsi:type="dcterms:W3CDTF">2025-12-03T08:55:32Z</dcterms:modified>
</cp:coreProperties>
</file>